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7" r:id="rId2"/>
    <p:sldId id="256" r:id="rId3"/>
    <p:sldId id="258" r:id="rId4"/>
    <p:sldId id="259" r:id="rId5"/>
    <p:sldId id="260" r:id="rId6"/>
    <p:sldId id="264" r:id="rId7"/>
    <p:sldId id="266" r:id="rId8"/>
    <p:sldId id="270" r:id="rId9"/>
    <p:sldId id="271" r:id="rId10"/>
    <p:sldId id="272" r:id="rId11"/>
    <p:sldId id="274" r:id="rId12"/>
    <p:sldId id="273" r:id="rId13"/>
    <p:sldId id="261" r:id="rId14"/>
    <p:sldId id="262" r:id="rId15"/>
    <p:sldId id="26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00B"/>
    <a:srgbClr val="2341D6"/>
    <a:srgbClr val="AB63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314EA-4C53-46AB-8E93-D54E517594FD}" type="datetimeFigureOut">
              <a:rPr lang="fr-FR" smtClean="0"/>
              <a:t>27/12/2022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7BF6D-DD1B-4A29-8E08-038642D583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449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E3713-2B59-4C79-8030-B7D289F4FAB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40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A8E2-02BD-4118-B3C9-D51E5A59B8EB}" type="datetime1">
              <a:rPr lang="fr-FR" smtClean="0"/>
              <a:t>27/12/2022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52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AD9B4-3577-4AB7-AC7C-AB79113F14A0}" type="datetime1">
              <a:rPr lang="fr-FR" smtClean="0"/>
              <a:t>27/12/2022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12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6E95-E88F-4B81-AAA8-6744D531E60E}" type="datetime1">
              <a:rPr lang="fr-FR" smtClean="0"/>
              <a:t>27/12/2022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15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9E10-B9CF-4274-9F05-3548FD899C2F}" type="datetime1">
              <a:rPr lang="fr-FR" smtClean="0"/>
              <a:t>27/12/2022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00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E6BFB-644A-4CDE-8ADF-70111B17E5C0}" type="datetime1">
              <a:rPr lang="fr-FR" smtClean="0"/>
              <a:t>27/12/2022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11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ABF9-26F6-42A6-8936-C99B6C59314E}" type="datetime1">
              <a:rPr lang="fr-FR" smtClean="0"/>
              <a:t>27/12/2022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299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B6AE-F94A-4B5B-B2C3-994EACD1032C}" type="datetime1">
              <a:rPr lang="fr-FR" smtClean="0"/>
              <a:t>27/12/2022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32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5B66-B748-48E0-A32D-14125BE268CF}" type="datetime1">
              <a:rPr lang="fr-FR" smtClean="0"/>
              <a:t>27/12/2022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22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E00B-D6F1-4169-B8B0-9277778B5581}" type="datetime1">
              <a:rPr lang="fr-FR" smtClean="0"/>
              <a:t>27/12/2022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14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1B84-F01E-473A-B4A4-B2644BFC8829}" type="datetime1">
              <a:rPr lang="fr-FR" smtClean="0"/>
              <a:t>27/12/2022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201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8C2A8-583B-4BB5-AE5D-994C6E67E320}" type="datetime1">
              <a:rPr lang="fr-FR" smtClean="0"/>
              <a:t>27/12/2022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78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0FBCF-8441-4066-B1AF-5E7249B5ACE0}" type="datetime1">
              <a:rPr lang="fr-FR" smtClean="0"/>
              <a:t>27/12/2022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5D25C-3810-407A-BCC7-AE4F598554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4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20001" y="899049"/>
            <a:ext cx="9612195" cy="5377592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 rot="20328796">
            <a:off x="20194" y="3124717"/>
            <a:ext cx="12011810" cy="1015663"/>
          </a:xfrm>
          <a:prstGeom prst="rect">
            <a:avLst/>
          </a:prstGeom>
          <a:solidFill>
            <a:srgbClr val="FFFFFF">
              <a:alpha val="8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Les </a:t>
            </a:r>
            <a:r>
              <a:rPr lang="fr-FR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GraFCET</a:t>
            </a:r>
            <a:r>
              <a:rPr lang="fr-FR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synchronisés</a:t>
            </a:r>
            <a:endParaRPr lang="fr-FR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FA451-F2FA-4046-8A4D-D50C3ED8C73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16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10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706" y="2096014"/>
            <a:ext cx="2728688" cy="3025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250" y="1372114"/>
            <a:ext cx="2072700" cy="42735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19825" y="3070714"/>
            <a:ext cx="466725" cy="438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717318" y="1069973"/>
            <a:ext cx="189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Grafcet MAITRE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057653" y="1582979"/>
            <a:ext cx="189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Grafcet ESCLAVE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2371725" y="2306976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= 1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263822" y="3099262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X1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= 1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Explosion 1 23"/>
          <p:cNvSpPr/>
          <p:nvPr/>
        </p:nvSpPr>
        <p:spPr>
          <a:xfrm>
            <a:off x="1104900" y="3014585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xplosion 1 24"/>
          <p:cNvSpPr/>
          <p:nvPr/>
        </p:nvSpPr>
        <p:spPr>
          <a:xfrm>
            <a:off x="5838825" y="3768328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7209972" y="4351675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= 0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478541" y="5015186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= 0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478541" y="3634061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= 0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200150" y="323849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857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11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706" y="2096014"/>
            <a:ext cx="2728688" cy="3025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250" y="1372114"/>
            <a:ext cx="2072700" cy="42735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19825" y="3070714"/>
            <a:ext cx="466725" cy="438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717318" y="1069973"/>
            <a:ext cx="189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Grafcet MAITRE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057653" y="1582979"/>
            <a:ext cx="189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Grafcet ESCLAVE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2371725" y="2306976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= 1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263822" y="3099262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X1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= 1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Explosion 1 23"/>
          <p:cNvSpPr/>
          <p:nvPr/>
        </p:nvSpPr>
        <p:spPr>
          <a:xfrm>
            <a:off x="1104900" y="3014585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xplosion 1 24"/>
          <p:cNvSpPr/>
          <p:nvPr/>
        </p:nvSpPr>
        <p:spPr>
          <a:xfrm>
            <a:off x="5838825" y="3768328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2478541" y="3634061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= 1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209972" y="4351675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= 0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478541" y="5015186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= 0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200150" y="323849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13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12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706" y="2096014"/>
            <a:ext cx="2728688" cy="3025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250" y="1372114"/>
            <a:ext cx="2072700" cy="42735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19825" y="3070714"/>
            <a:ext cx="466725" cy="438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717318" y="1069973"/>
            <a:ext cx="189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Grafcet MAITRE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057653" y="1582979"/>
            <a:ext cx="189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Grafcet ESCLAVE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2371725" y="2306976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= 1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263822" y="3099262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X1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= 1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Explosion 1 23"/>
          <p:cNvSpPr/>
          <p:nvPr/>
        </p:nvSpPr>
        <p:spPr>
          <a:xfrm>
            <a:off x="1104900" y="4351675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xplosion 1 24"/>
          <p:cNvSpPr/>
          <p:nvPr/>
        </p:nvSpPr>
        <p:spPr>
          <a:xfrm>
            <a:off x="5838825" y="3768328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2478541" y="3634061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= 1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209972" y="4351675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= 0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478541" y="5015186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= 0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210051" y="5611308"/>
            <a:ext cx="7277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Remarque :</a:t>
            </a:r>
            <a:r>
              <a:rPr lang="fr-FR" dirty="0" smtClean="0"/>
              <a:t> cet exemple nous montre que une fois démarré, le grafcet ESCLAVE devient indépendant du grafcet MAITRE ce qui peut être gênant.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1200150" y="323849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534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64974" y="2512710"/>
            <a:ext cx="9144000" cy="1655762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sz="4000" b="1" dirty="0" smtClean="0"/>
              <a:t>Méthode de synchronisation en appel en demi poignée de mains</a:t>
            </a:r>
            <a:endParaRPr lang="fr-FR" sz="4000" b="1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67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651" y="1523975"/>
            <a:ext cx="2491650" cy="519750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9982" y="1451249"/>
            <a:ext cx="2331788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0858500" y="6356350"/>
            <a:ext cx="495300" cy="365125"/>
          </a:xfrm>
        </p:spPr>
        <p:txBody>
          <a:bodyPr/>
          <a:lstStyle/>
          <a:p>
            <a:fld id="{1105D25C-3810-407A-BCC7-AE4F5985548F}" type="slidenum">
              <a:rPr lang="fr-FR" smtClean="0"/>
              <a:t>14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Cahier des charges :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2394044" y="231682"/>
            <a:ext cx="97979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Un grafcet </a:t>
            </a:r>
            <a:r>
              <a:rPr lang="fr-FR" dirty="0" smtClean="0"/>
              <a:t>MAITRE souvent appelé Grafcet de Coordination des Tâches (GCT) contrôlera le démarrage d’une ou plusieurs tâche(s). Il ne pourra avancer que lorsque la tache lancée sera totalement exécutée.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93495" y="912902"/>
            <a:ext cx="12098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Dans l’exemple suivant, on lance la tâche SP1 à plusieurs reprises (lorsque le GCT aura atteint X11 puis lorsqu’il aura atteint X13).</a:t>
            </a:r>
            <a:endParaRPr lang="fr-FR" dirty="0"/>
          </a:p>
        </p:txBody>
      </p:sp>
      <p:grpSp>
        <p:nvGrpSpPr>
          <p:cNvPr id="14" name="Groupe 13"/>
          <p:cNvGrpSpPr/>
          <p:nvPr/>
        </p:nvGrpSpPr>
        <p:grpSpPr>
          <a:xfrm>
            <a:off x="3394240" y="1486138"/>
            <a:ext cx="4721059" cy="1517830"/>
            <a:chOff x="1885950" y="1700158"/>
            <a:chExt cx="4721059" cy="1517830"/>
          </a:xfrm>
        </p:grpSpPr>
        <p:sp>
          <p:nvSpPr>
            <p:cNvPr id="10" name="Forme libre 9"/>
            <p:cNvSpPr/>
            <p:nvPr/>
          </p:nvSpPr>
          <p:spPr>
            <a:xfrm>
              <a:off x="1885950" y="2630558"/>
              <a:ext cx="4721059" cy="587430"/>
            </a:xfrm>
            <a:custGeom>
              <a:avLst/>
              <a:gdLst>
                <a:gd name="connsiteX0" fmla="*/ 0 w 4657725"/>
                <a:gd name="connsiteY0" fmla="*/ 390564 h 390564"/>
                <a:gd name="connsiteX1" fmla="*/ 2286000 w 4657725"/>
                <a:gd name="connsiteY1" fmla="*/ 39 h 390564"/>
                <a:gd name="connsiteX2" fmla="*/ 4657725 w 4657725"/>
                <a:gd name="connsiteY2" fmla="*/ 371514 h 390564"/>
                <a:gd name="connsiteX0" fmla="*/ 0 w 4876800"/>
                <a:gd name="connsiteY0" fmla="*/ 594764 h 594764"/>
                <a:gd name="connsiteX1" fmla="*/ 2286000 w 4876800"/>
                <a:gd name="connsiteY1" fmla="*/ 204239 h 594764"/>
                <a:gd name="connsiteX2" fmla="*/ 4876800 w 4876800"/>
                <a:gd name="connsiteY2" fmla="*/ 70889 h 594764"/>
                <a:gd name="connsiteX0" fmla="*/ 0 w 4876800"/>
                <a:gd name="connsiteY0" fmla="*/ 614421 h 614421"/>
                <a:gd name="connsiteX1" fmla="*/ 2286000 w 4876800"/>
                <a:gd name="connsiteY1" fmla="*/ 138171 h 614421"/>
                <a:gd name="connsiteX2" fmla="*/ 4876800 w 4876800"/>
                <a:gd name="connsiteY2" fmla="*/ 90546 h 614421"/>
                <a:gd name="connsiteX0" fmla="*/ 0 w 4657725"/>
                <a:gd name="connsiteY0" fmla="*/ 634244 h 634244"/>
                <a:gd name="connsiteX1" fmla="*/ 2066925 w 4657725"/>
                <a:gd name="connsiteY1" fmla="*/ 138944 h 634244"/>
                <a:gd name="connsiteX2" fmla="*/ 4657725 w 4657725"/>
                <a:gd name="connsiteY2" fmla="*/ 91319 h 634244"/>
                <a:gd name="connsiteX0" fmla="*/ 0 w 4556600"/>
                <a:gd name="connsiteY0" fmla="*/ 587430 h 587430"/>
                <a:gd name="connsiteX1" fmla="*/ 2066925 w 4556600"/>
                <a:gd name="connsiteY1" fmla="*/ 92130 h 587430"/>
                <a:gd name="connsiteX2" fmla="*/ 4556600 w 4556600"/>
                <a:gd name="connsiteY2" fmla="*/ 111180 h 587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56600" h="587430">
                  <a:moveTo>
                    <a:pt x="0" y="587430"/>
                  </a:moveTo>
                  <a:cubicBezTo>
                    <a:pt x="754856" y="393755"/>
                    <a:pt x="1307492" y="171505"/>
                    <a:pt x="2066925" y="92130"/>
                  </a:cubicBezTo>
                  <a:cubicBezTo>
                    <a:pt x="2826358" y="12755"/>
                    <a:pt x="3758881" y="-76145"/>
                    <a:pt x="4556600" y="111180"/>
                  </a:cubicBezTo>
                </a:path>
              </a:pathLst>
            </a:custGeom>
            <a:ln w="5715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2463361" y="1700158"/>
              <a:ext cx="26361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chemeClr val="accent6">
                      <a:lumMod val="75000"/>
                    </a:schemeClr>
                  </a:solidFill>
                </a:rPr>
                <a:t>Autorisation de démarrage du grafcet de TACHE SP1</a:t>
              </a:r>
              <a:endParaRPr lang="fr-FR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22" name="ZoneTexte 21"/>
          <p:cNvSpPr txBox="1"/>
          <p:nvPr/>
        </p:nvSpPr>
        <p:spPr>
          <a:xfrm>
            <a:off x="8015782" y="2421126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X11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42" name="Groupe 41"/>
          <p:cNvGrpSpPr/>
          <p:nvPr/>
        </p:nvGrpSpPr>
        <p:grpSpPr>
          <a:xfrm>
            <a:off x="9324975" y="2790458"/>
            <a:ext cx="2696235" cy="2886442"/>
            <a:chOff x="9324975" y="2790458"/>
            <a:chExt cx="2696235" cy="2886442"/>
          </a:xfrm>
        </p:grpSpPr>
        <p:sp>
          <p:nvSpPr>
            <p:cNvPr id="28" name="Accolade fermante 27"/>
            <p:cNvSpPr/>
            <p:nvPr/>
          </p:nvSpPr>
          <p:spPr>
            <a:xfrm>
              <a:off x="9324975" y="2790458"/>
              <a:ext cx="295275" cy="2886442"/>
            </a:xfrm>
            <a:prstGeom prst="rightBrace">
              <a:avLst/>
            </a:prstGeom>
            <a:ln>
              <a:solidFill>
                <a:srgbClr val="AB63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783569" y="3603356"/>
              <a:ext cx="2237641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dirty="0" smtClean="0">
                  <a:solidFill>
                    <a:srgbClr val="AB6305"/>
                  </a:solidFill>
                </a:rPr>
                <a:t>Les actions la tâche SP1 s’exécutent pendant ce temps GCT est bloqué à l’étape 11</a:t>
              </a:r>
              <a:endParaRPr lang="fr-FR" dirty="0">
                <a:solidFill>
                  <a:srgbClr val="AB6305"/>
                </a:solidFill>
              </a:endParaRPr>
            </a:p>
          </p:txBody>
        </p:sp>
      </p:grpSp>
      <p:grpSp>
        <p:nvGrpSpPr>
          <p:cNvPr id="30" name="Groupe 29"/>
          <p:cNvGrpSpPr/>
          <p:nvPr/>
        </p:nvGrpSpPr>
        <p:grpSpPr>
          <a:xfrm>
            <a:off x="3757711" y="3416834"/>
            <a:ext cx="3882860" cy="2543963"/>
            <a:chOff x="2658258" y="103659"/>
            <a:chExt cx="3882860" cy="2543963"/>
          </a:xfrm>
        </p:grpSpPr>
        <p:sp>
          <p:nvSpPr>
            <p:cNvPr id="31" name="Forme libre 30"/>
            <p:cNvSpPr/>
            <p:nvPr/>
          </p:nvSpPr>
          <p:spPr>
            <a:xfrm>
              <a:off x="2658258" y="103659"/>
              <a:ext cx="3882860" cy="2543963"/>
            </a:xfrm>
            <a:custGeom>
              <a:avLst/>
              <a:gdLst>
                <a:gd name="connsiteX0" fmla="*/ 0 w 4657725"/>
                <a:gd name="connsiteY0" fmla="*/ 390564 h 390564"/>
                <a:gd name="connsiteX1" fmla="*/ 2286000 w 4657725"/>
                <a:gd name="connsiteY1" fmla="*/ 39 h 390564"/>
                <a:gd name="connsiteX2" fmla="*/ 4657725 w 4657725"/>
                <a:gd name="connsiteY2" fmla="*/ 371514 h 390564"/>
                <a:gd name="connsiteX0" fmla="*/ 0 w 4876800"/>
                <a:gd name="connsiteY0" fmla="*/ 594764 h 594764"/>
                <a:gd name="connsiteX1" fmla="*/ 2286000 w 4876800"/>
                <a:gd name="connsiteY1" fmla="*/ 204239 h 594764"/>
                <a:gd name="connsiteX2" fmla="*/ 4876800 w 4876800"/>
                <a:gd name="connsiteY2" fmla="*/ 70889 h 594764"/>
                <a:gd name="connsiteX0" fmla="*/ 0 w 4876800"/>
                <a:gd name="connsiteY0" fmla="*/ 614421 h 614421"/>
                <a:gd name="connsiteX1" fmla="*/ 2286000 w 4876800"/>
                <a:gd name="connsiteY1" fmla="*/ 138171 h 614421"/>
                <a:gd name="connsiteX2" fmla="*/ 4876800 w 4876800"/>
                <a:gd name="connsiteY2" fmla="*/ 90546 h 614421"/>
                <a:gd name="connsiteX0" fmla="*/ 0 w 4657725"/>
                <a:gd name="connsiteY0" fmla="*/ 634244 h 634244"/>
                <a:gd name="connsiteX1" fmla="*/ 2066925 w 4657725"/>
                <a:gd name="connsiteY1" fmla="*/ 138944 h 634244"/>
                <a:gd name="connsiteX2" fmla="*/ 4657725 w 4657725"/>
                <a:gd name="connsiteY2" fmla="*/ 91319 h 634244"/>
                <a:gd name="connsiteX0" fmla="*/ 0 w 4556600"/>
                <a:gd name="connsiteY0" fmla="*/ 587430 h 587430"/>
                <a:gd name="connsiteX1" fmla="*/ 2066925 w 4556600"/>
                <a:gd name="connsiteY1" fmla="*/ 92130 h 587430"/>
                <a:gd name="connsiteX2" fmla="*/ 4556600 w 4556600"/>
                <a:gd name="connsiteY2" fmla="*/ 111180 h 587430"/>
                <a:gd name="connsiteX0" fmla="*/ 0 w 3913076"/>
                <a:gd name="connsiteY0" fmla="*/ 11694 h 2661700"/>
                <a:gd name="connsiteX1" fmla="*/ 1423401 w 3913076"/>
                <a:gd name="connsiteY1" fmla="*/ 2507244 h 2661700"/>
                <a:gd name="connsiteX2" fmla="*/ 3913076 w 3913076"/>
                <a:gd name="connsiteY2" fmla="*/ 2526294 h 2661700"/>
                <a:gd name="connsiteX0" fmla="*/ 0 w 3913076"/>
                <a:gd name="connsiteY0" fmla="*/ 19949 h 2534549"/>
                <a:gd name="connsiteX1" fmla="*/ 2076118 w 3913076"/>
                <a:gd name="connsiteY1" fmla="*/ 1515374 h 2534549"/>
                <a:gd name="connsiteX2" fmla="*/ 3913076 w 3913076"/>
                <a:gd name="connsiteY2" fmla="*/ 2534549 h 2534549"/>
                <a:gd name="connsiteX0" fmla="*/ 0 w 3747599"/>
                <a:gd name="connsiteY0" fmla="*/ 19838 h 2543963"/>
                <a:gd name="connsiteX1" fmla="*/ 1910641 w 3747599"/>
                <a:gd name="connsiteY1" fmla="*/ 1524788 h 2543963"/>
                <a:gd name="connsiteX2" fmla="*/ 3747599 w 3747599"/>
                <a:gd name="connsiteY2" fmla="*/ 2543963 h 254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47599" h="2543963">
                  <a:moveTo>
                    <a:pt x="0" y="19838"/>
                  </a:moveTo>
                  <a:cubicBezTo>
                    <a:pt x="754856" y="-173837"/>
                    <a:pt x="1286041" y="1104100"/>
                    <a:pt x="1910641" y="1524788"/>
                  </a:cubicBezTo>
                  <a:cubicBezTo>
                    <a:pt x="2535241" y="1945476"/>
                    <a:pt x="2949880" y="2356638"/>
                    <a:pt x="3747599" y="2543963"/>
                  </a:cubicBezTo>
                </a:path>
              </a:pathLst>
            </a:custGeom>
            <a:ln w="57150">
              <a:solidFill>
                <a:srgbClr val="2341D6"/>
              </a:solidFill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3656491" y="486384"/>
              <a:ext cx="21960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2341D6"/>
                  </a:solidFill>
                </a:rPr>
                <a:t>Compte rendu de fin de tâche SP1</a:t>
              </a:r>
              <a:endParaRPr lang="fr-FR" dirty="0">
                <a:solidFill>
                  <a:srgbClr val="2341D6"/>
                </a:solidFill>
              </a:endParaRPr>
            </a:p>
          </p:txBody>
        </p:sp>
      </p:grpSp>
      <p:sp>
        <p:nvSpPr>
          <p:cNvPr id="33" name="ZoneTexte 32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2341D6"/>
                </a:solidFill>
              </a:rPr>
              <a:t>SYNC</a:t>
            </a:r>
            <a:endParaRPr lang="fr-FR" dirty="0">
              <a:solidFill>
                <a:srgbClr val="2341D6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226005" y="3261429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2341D6"/>
                </a:solidFill>
              </a:rPr>
              <a:t>X24</a:t>
            </a:r>
            <a:endParaRPr lang="fr-FR" dirty="0">
              <a:solidFill>
                <a:srgbClr val="2341D6"/>
              </a:solidFill>
            </a:endParaRPr>
          </a:p>
        </p:txBody>
      </p:sp>
      <p:grpSp>
        <p:nvGrpSpPr>
          <p:cNvPr id="35" name="Groupe 34"/>
          <p:cNvGrpSpPr/>
          <p:nvPr/>
        </p:nvGrpSpPr>
        <p:grpSpPr>
          <a:xfrm>
            <a:off x="3699080" y="3969553"/>
            <a:ext cx="4311485" cy="2791701"/>
            <a:chOff x="2678979" y="103955"/>
            <a:chExt cx="4311485" cy="2791701"/>
          </a:xfrm>
        </p:grpSpPr>
        <p:sp>
          <p:nvSpPr>
            <p:cNvPr id="36" name="Forme libre 35"/>
            <p:cNvSpPr/>
            <p:nvPr/>
          </p:nvSpPr>
          <p:spPr>
            <a:xfrm>
              <a:off x="2678979" y="103955"/>
              <a:ext cx="4311485" cy="2410317"/>
            </a:xfrm>
            <a:custGeom>
              <a:avLst/>
              <a:gdLst>
                <a:gd name="connsiteX0" fmla="*/ 0 w 4657725"/>
                <a:gd name="connsiteY0" fmla="*/ 390564 h 390564"/>
                <a:gd name="connsiteX1" fmla="*/ 2286000 w 4657725"/>
                <a:gd name="connsiteY1" fmla="*/ 39 h 390564"/>
                <a:gd name="connsiteX2" fmla="*/ 4657725 w 4657725"/>
                <a:gd name="connsiteY2" fmla="*/ 371514 h 390564"/>
                <a:gd name="connsiteX0" fmla="*/ 0 w 4876800"/>
                <a:gd name="connsiteY0" fmla="*/ 594764 h 594764"/>
                <a:gd name="connsiteX1" fmla="*/ 2286000 w 4876800"/>
                <a:gd name="connsiteY1" fmla="*/ 204239 h 594764"/>
                <a:gd name="connsiteX2" fmla="*/ 4876800 w 4876800"/>
                <a:gd name="connsiteY2" fmla="*/ 70889 h 594764"/>
                <a:gd name="connsiteX0" fmla="*/ 0 w 4876800"/>
                <a:gd name="connsiteY0" fmla="*/ 614421 h 614421"/>
                <a:gd name="connsiteX1" fmla="*/ 2286000 w 4876800"/>
                <a:gd name="connsiteY1" fmla="*/ 138171 h 614421"/>
                <a:gd name="connsiteX2" fmla="*/ 4876800 w 4876800"/>
                <a:gd name="connsiteY2" fmla="*/ 90546 h 614421"/>
                <a:gd name="connsiteX0" fmla="*/ 0 w 4657725"/>
                <a:gd name="connsiteY0" fmla="*/ 634244 h 634244"/>
                <a:gd name="connsiteX1" fmla="*/ 2066925 w 4657725"/>
                <a:gd name="connsiteY1" fmla="*/ 138944 h 634244"/>
                <a:gd name="connsiteX2" fmla="*/ 4657725 w 4657725"/>
                <a:gd name="connsiteY2" fmla="*/ 91319 h 634244"/>
                <a:gd name="connsiteX0" fmla="*/ 0 w 4556600"/>
                <a:gd name="connsiteY0" fmla="*/ 587430 h 587430"/>
                <a:gd name="connsiteX1" fmla="*/ 2066925 w 4556600"/>
                <a:gd name="connsiteY1" fmla="*/ 92130 h 587430"/>
                <a:gd name="connsiteX2" fmla="*/ 4556600 w 4556600"/>
                <a:gd name="connsiteY2" fmla="*/ 111180 h 587430"/>
                <a:gd name="connsiteX0" fmla="*/ 0 w 3913076"/>
                <a:gd name="connsiteY0" fmla="*/ 11694 h 2661700"/>
                <a:gd name="connsiteX1" fmla="*/ 1423401 w 3913076"/>
                <a:gd name="connsiteY1" fmla="*/ 2507244 h 2661700"/>
                <a:gd name="connsiteX2" fmla="*/ 3913076 w 3913076"/>
                <a:gd name="connsiteY2" fmla="*/ 2526294 h 2661700"/>
                <a:gd name="connsiteX0" fmla="*/ 0 w 3913076"/>
                <a:gd name="connsiteY0" fmla="*/ 19949 h 2534549"/>
                <a:gd name="connsiteX1" fmla="*/ 2076118 w 3913076"/>
                <a:gd name="connsiteY1" fmla="*/ 1515374 h 2534549"/>
                <a:gd name="connsiteX2" fmla="*/ 3913076 w 3913076"/>
                <a:gd name="connsiteY2" fmla="*/ 2534549 h 2534549"/>
                <a:gd name="connsiteX0" fmla="*/ 0 w 3747599"/>
                <a:gd name="connsiteY0" fmla="*/ 19838 h 2543963"/>
                <a:gd name="connsiteX1" fmla="*/ 1910641 w 3747599"/>
                <a:gd name="connsiteY1" fmla="*/ 1524788 h 2543963"/>
                <a:gd name="connsiteX2" fmla="*/ 3747599 w 3747599"/>
                <a:gd name="connsiteY2" fmla="*/ 2543963 h 2543963"/>
                <a:gd name="connsiteX0" fmla="*/ 0 w 4161293"/>
                <a:gd name="connsiteY0" fmla="*/ 19542 h 2410317"/>
                <a:gd name="connsiteX1" fmla="*/ 1910641 w 4161293"/>
                <a:gd name="connsiteY1" fmla="*/ 1524492 h 2410317"/>
                <a:gd name="connsiteX2" fmla="*/ 4161293 w 4161293"/>
                <a:gd name="connsiteY2" fmla="*/ 2410317 h 2410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61293" h="2410317">
                  <a:moveTo>
                    <a:pt x="0" y="19542"/>
                  </a:moveTo>
                  <a:cubicBezTo>
                    <a:pt x="754856" y="-174133"/>
                    <a:pt x="1217092" y="1126030"/>
                    <a:pt x="1910641" y="1524492"/>
                  </a:cubicBezTo>
                  <a:cubicBezTo>
                    <a:pt x="2604190" y="1922955"/>
                    <a:pt x="3363574" y="2222992"/>
                    <a:pt x="4161293" y="2410317"/>
                  </a:cubicBezTo>
                </a:path>
              </a:pathLst>
            </a:custGeom>
            <a:ln w="57150">
              <a:solidFill>
                <a:srgbClr val="FFA00B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3491389" y="1972326"/>
              <a:ext cx="228517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FFA00B"/>
                  </a:solidFill>
                </a:rPr>
                <a:t>Accusé réception -&gt; Autorisation de retour à l’étape initiale</a:t>
              </a:r>
              <a:endParaRPr lang="fr-FR" dirty="0">
                <a:solidFill>
                  <a:srgbClr val="FFA00B"/>
                </a:solidFill>
              </a:endParaRPr>
            </a:p>
          </p:txBody>
        </p:sp>
      </p:grpSp>
      <p:grpSp>
        <p:nvGrpSpPr>
          <p:cNvPr id="41" name="Groupe 40"/>
          <p:cNvGrpSpPr/>
          <p:nvPr/>
        </p:nvGrpSpPr>
        <p:grpSpPr>
          <a:xfrm>
            <a:off x="8043382" y="6274232"/>
            <a:ext cx="946150" cy="369332"/>
            <a:chOff x="8043382" y="6274232"/>
            <a:chExt cx="946150" cy="369332"/>
          </a:xfrm>
        </p:grpSpPr>
        <p:sp>
          <p:nvSpPr>
            <p:cNvPr id="38" name="ZoneTexte 37"/>
            <p:cNvSpPr txBox="1"/>
            <p:nvPr/>
          </p:nvSpPr>
          <p:spPr>
            <a:xfrm>
              <a:off x="8043382" y="6274232"/>
              <a:ext cx="946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FFA00B"/>
                  </a:solidFill>
                </a:rPr>
                <a:t>X11</a:t>
              </a:r>
              <a:endParaRPr lang="fr-FR" dirty="0">
                <a:solidFill>
                  <a:srgbClr val="FFA00B"/>
                </a:solidFill>
              </a:endParaRPr>
            </a:p>
          </p:txBody>
        </p:sp>
        <p:cxnSp>
          <p:nvCxnSpPr>
            <p:cNvPr id="40" name="Connecteur droit 39"/>
            <p:cNvCxnSpPr/>
            <p:nvPr/>
          </p:nvCxnSpPr>
          <p:spPr>
            <a:xfrm>
              <a:off x="8115299" y="6331382"/>
              <a:ext cx="338465" cy="0"/>
            </a:xfrm>
            <a:prstGeom prst="line">
              <a:avLst/>
            </a:prstGeom>
            <a:ln>
              <a:solidFill>
                <a:srgbClr val="FFA00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e 47"/>
          <p:cNvGrpSpPr/>
          <p:nvPr/>
        </p:nvGrpSpPr>
        <p:grpSpPr>
          <a:xfrm>
            <a:off x="569938" y="2601009"/>
            <a:ext cx="2293024" cy="2328168"/>
            <a:chOff x="569938" y="2601009"/>
            <a:chExt cx="2293024" cy="2328168"/>
          </a:xfrm>
        </p:grpSpPr>
        <p:sp>
          <p:nvSpPr>
            <p:cNvPr id="43" name="ZoneTexte 42"/>
            <p:cNvSpPr txBox="1"/>
            <p:nvPr/>
          </p:nvSpPr>
          <p:spPr>
            <a:xfrm>
              <a:off x="569938" y="2601009"/>
              <a:ext cx="16146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accent6">
                      <a:lumMod val="75000"/>
                    </a:schemeClr>
                  </a:solidFill>
                </a:rPr>
                <a:t>Symbole de la macro tâche</a:t>
              </a:r>
              <a:endParaRPr lang="fr-FR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45" name="Connecteur droit avec flèche 44"/>
            <p:cNvCxnSpPr/>
            <p:nvPr/>
          </p:nvCxnSpPr>
          <p:spPr>
            <a:xfrm>
              <a:off x="1929988" y="2924175"/>
              <a:ext cx="932974" cy="79793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avec flèche 45"/>
            <p:cNvCxnSpPr/>
            <p:nvPr/>
          </p:nvCxnSpPr>
          <p:spPr>
            <a:xfrm>
              <a:off x="2014676" y="2924174"/>
              <a:ext cx="801219" cy="2005003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86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2" grpId="0"/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651" y="1523975"/>
            <a:ext cx="2491650" cy="5197500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9982" y="1451249"/>
            <a:ext cx="2331788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15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Cahier des charges :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8391159" y="2421126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+ X13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94044" y="231682"/>
            <a:ext cx="97979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Un grafcet </a:t>
            </a:r>
            <a:r>
              <a:rPr lang="fr-FR" dirty="0" smtClean="0"/>
              <a:t>MAITRE souvent appelé Grafcet de Coordination des Tâches (GCT) contrôlera le démarrage d’une ou plusieurs tâche(s). Il ne pourra avancer que lorsque la tache lancée sera totalement exécutée.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015782" y="2421126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X11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23" name="Groupe 22"/>
          <p:cNvGrpSpPr/>
          <p:nvPr/>
        </p:nvGrpSpPr>
        <p:grpSpPr>
          <a:xfrm>
            <a:off x="3684993" y="2733243"/>
            <a:ext cx="5010150" cy="2019300"/>
            <a:chOff x="1666876" y="1179638"/>
            <a:chExt cx="5010150" cy="2019300"/>
          </a:xfrm>
        </p:grpSpPr>
        <p:sp>
          <p:nvSpPr>
            <p:cNvPr id="24" name="Forme libre 23"/>
            <p:cNvSpPr/>
            <p:nvPr/>
          </p:nvSpPr>
          <p:spPr>
            <a:xfrm>
              <a:off x="1666876" y="1179638"/>
              <a:ext cx="5010150" cy="2019300"/>
            </a:xfrm>
            <a:custGeom>
              <a:avLst/>
              <a:gdLst>
                <a:gd name="connsiteX0" fmla="*/ 0 w 4657725"/>
                <a:gd name="connsiteY0" fmla="*/ 390564 h 390564"/>
                <a:gd name="connsiteX1" fmla="*/ 2286000 w 4657725"/>
                <a:gd name="connsiteY1" fmla="*/ 39 h 390564"/>
                <a:gd name="connsiteX2" fmla="*/ 4657725 w 4657725"/>
                <a:gd name="connsiteY2" fmla="*/ 371514 h 390564"/>
                <a:gd name="connsiteX0" fmla="*/ 0 w 4876800"/>
                <a:gd name="connsiteY0" fmla="*/ 594764 h 594764"/>
                <a:gd name="connsiteX1" fmla="*/ 2286000 w 4876800"/>
                <a:gd name="connsiteY1" fmla="*/ 204239 h 594764"/>
                <a:gd name="connsiteX2" fmla="*/ 4876800 w 4876800"/>
                <a:gd name="connsiteY2" fmla="*/ 70889 h 594764"/>
                <a:gd name="connsiteX0" fmla="*/ 0 w 4876800"/>
                <a:gd name="connsiteY0" fmla="*/ 614421 h 614421"/>
                <a:gd name="connsiteX1" fmla="*/ 2286000 w 4876800"/>
                <a:gd name="connsiteY1" fmla="*/ 138171 h 614421"/>
                <a:gd name="connsiteX2" fmla="*/ 4876800 w 4876800"/>
                <a:gd name="connsiteY2" fmla="*/ 90546 h 614421"/>
                <a:gd name="connsiteX0" fmla="*/ 0 w 5248275"/>
                <a:gd name="connsiteY0" fmla="*/ 1989372 h 1989372"/>
                <a:gd name="connsiteX1" fmla="*/ 2286000 w 5248275"/>
                <a:gd name="connsiteY1" fmla="*/ 1513122 h 1989372"/>
                <a:gd name="connsiteX2" fmla="*/ 5248275 w 5248275"/>
                <a:gd name="connsiteY2" fmla="*/ 17697 h 1989372"/>
                <a:gd name="connsiteX0" fmla="*/ 0 w 5248275"/>
                <a:gd name="connsiteY0" fmla="*/ 1971675 h 1971675"/>
                <a:gd name="connsiteX1" fmla="*/ 2286000 w 5248275"/>
                <a:gd name="connsiteY1" fmla="*/ 1495425 h 1971675"/>
                <a:gd name="connsiteX2" fmla="*/ 5248275 w 5248275"/>
                <a:gd name="connsiteY2" fmla="*/ 0 h 1971675"/>
                <a:gd name="connsiteX0" fmla="*/ 0 w 5010150"/>
                <a:gd name="connsiteY0" fmla="*/ 2019300 h 2019300"/>
                <a:gd name="connsiteX1" fmla="*/ 2286000 w 5010150"/>
                <a:gd name="connsiteY1" fmla="*/ 1543050 h 2019300"/>
                <a:gd name="connsiteX2" fmla="*/ 5010150 w 5010150"/>
                <a:gd name="connsiteY2" fmla="*/ 0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10150" h="2019300">
                  <a:moveTo>
                    <a:pt x="0" y="2019300"/>
                  </a:moveTo>
                  <a:cubicBezTo>
                    <a:pt x="754856" y="1825625"/>
                    <a:pt x="1450975" y="1879600"/>
                    <a:pt x="2286000" y="1543050"/>
                  </a:cubicBezTo>
                  <a:cubicBezTo>
                    <a:pt x="3121025" y="1206500"/>
                    <a:pt x="4355306" y="746125"/>
                    <a:pt x="5010150" y="0"/>
                  </a:cubicBezTo>
                </a:path>
              </a:pathLst>
            </a:custGeom>
            <a:ln w="5715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2463361" y="1700158"/>
              <a:ext cx="26361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chemeClr val="accent6">
                      <a:lumMod val="75000"/>
                    </a:schemeClr>
                  </a:solidFill>
                </a:rPr>
                <a:t>Autorisation de démarrage du grafcet de TACHE SP1</a:t>
              </a:r>
              <a:endParaRPr lang="fr-FR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9324975" y="2790458"/>
            <a:ext cx="2696235" cy="2886442"/>
            <a:chOff x="9324975" y="2790458"/>
            <a:chExt cx="2696235" cy="2886442"/>
          </a:xfrm>
        </p:grpSpPr>
        <p:sp>
          <p:nvSpPr>
            <p:cNvPr id="19" name="Accolade fermante 18"/>
            <p:cNvSpPr/>
            <p:nvPr/>
          </p:nvSpPr>
          <p:spPr>
            <a:xfrm>
              <a:off x="9324975" y="2790458"/>
              <a:ext cx="295275" cy="2886442"/>
            </a:xfrm>
            <a:prstGeom prst="rightBrace">
              <a:avLst/>
            </a:prstGeom>
            <a:ln>
              <a:solidFill>
                <a:srgbClr val="AB63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9783569" y="3603356"/>
              <a:ext cx="2237641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dirty="0" smtClean="0">
                  <a:solidFill>
                    <a:srgbClr val="AB6305"/>
                  </a:solidFill>
                </a:rPr>
                <a:t>Les actions la tâche SP1 s’exécutent pendant ce temps GCT est bloqué à l’étape 11</a:t>
              </a:r>
              <a:endParaRPr lang="fr-FR" dirty="0">
                <a:solidFill>
                  <a:srgbClr val="AB6305"/>
                </a:solidFill>
              </a:endParaRPr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3586261" y="4833698"/>
            <a:ext cx="4054310" cy="1127100"/>
            <a:chOff x="2486808" y="1520523"/>
            <a:chExt cx="4054310" cy="1127100"/>
          </a:xfrm>
        </p:grpSpPr>
        <p:sp>
          <p:nvSpPr>
            <p:cNvPr id="28" name="Forme libre 27"/>
            <p:cNvSpPr/>
            <p:nvPr/>
          </p:nvSpPr>
          <p:spPr>
            <a:xfrm>
              <a:off x="2486808" y="1983369"/>
              <a:ext cx="4054310" cy="664254"/>
            </a:xfrm>
            <a:custGeom>
              <a:avLst/>
              <a:gdLst>
                <a:gd name="connsiteX0" fmla="*/ 0 w 4657725"/>
                <a:gd name="connsiteY0" fmla="*/ 390564 h 390564"/>
                <a:gd name="connsiteX1" fmla="*/ 2286000 w 4657725"/>
                <a:gd name="connsiteY1" fmla="*/ 39 h 390564"/>
                <a:gd name="connsiteX2" fmla="*/ 4657725 w 4657725"/>
                <a:gd name="connsiteY2" fmla="*/ 371514 h 390564"/>
                <a:gd name="connsiteX0" fmla="*/ 0 w 4876800"/>
                <a:gd name="connsiteY0" fmla="*/ 594764 h 594764"/>
                <a:gd name="connsiteX1" fmla="*/ 2286000 w 4876800"/>
                <a:gd name="connsiteY1" fmla="*/ 204239 h 594764"/>
                <a:gd name="connsiteX2" fmla="*/ 4876800 w 4876800"/>
                <a:gd name="connsiteY2" fmla="*/ 70889 h 594764"/>
                <a:gd name="connsiteX0" fmla="*/ 0 w 4876800"/>
                <a:gd name="connsiteY0" fmla="*/ 614421 h 614421"/>
                <a:gd name="connsiteX1" fmla="*/ 2286000 w 4876800"/>
                <a:gd name="connsiteY1" fmla="*/ 138171 h 614421"/>
                <a:gd name="connsiteX2" fmla="*/ 4876800 w 4876800"/>
                <a:gd name="connsiteY2" fmla="*/ 90546 h 614421"/>
                <a:gd name="connsiteX0" fmla="*/ 0 w 4657725"/>
                <a:gd name="connsiteY0" fmla="*/ 634244 h 634244"/>
                <a:gd name="connsiteX1" fmla="*/ 2066925 w 4657725"/>
                <a:gd name="connsiteY1" fmla="*/ 138944 h 634244"/>
                <a:gd name="connsiteX2" fmla="*/ 4657725 w 4657725"/>
                <a:gd name="connsiteY2" fmla="*/ 91319 h 634244"/>
                <a:gd name="connsiteX0" fmla="*/ 0 w 4556600"/>
                <a:gd name="connsiteY0" fmla="*/ 587430 h 587430"/>
                <a:gd name="connsiteX1" fmla="*/ 2066925 w 4556600"/>
                <a:gd name="connsiteY1" fmla="*/ 92130 h 587430"/>
                <a:gd name="connsiteX2" fmla="*/ 4556600 w 4556600"/>
                <a:gd name="connsiteY2" fmla="*/ 111180 h 587430"/>
                <a:gd name="connsiteX0" fmla="*/ 0 w 3913076"/>
                <a:gd name="connsiteY0" fmla="*/ 11694 h 2661700"/>
                <a:gd name="connsiteX1" fmla="*/ 1423401 w 3913076"/>
                <a:gd name="connsiteY1" fmla="*/ 2507244 h 2661700"/>
                <a:gd name="connsiteX2" fmla="*/ 3913076 w 3913076"/>
                <a:gd name="connsiteY2" fmla="*/ 2526294 h 2661700"/>
                <a:gd name="connsiteX0" fmla="*/ 0 w 3913076"/>
                <a:gd name="connsiteY0" fmla="*/ 19949 h 2534549"/>
                <a:gd name="connsiteX1" fmla="*/ 2076118 w 3913076"/>
                <a:gd name="connsiteY1" fmla="*/ 1515374 h 2534549"/>
                <a:gd name="connsiteX2" fmla="*/ 3913076 w 3913076"/>
                <a:gd name="connsiteY2" fmla="*/ 2534549 h 2534549"/>
                <a:gd name="connsiteX0" fmla="*/ 0 w 3747599"/>
                <a:gd name="connsiteY0" fmla="*/ 19838 h 2543963"/>
                <a:gd name="connsiteX1" fmla="*/ 1910641 w 3747599"/>
                <a:gd name="connsiteY1" fmla="*/ 1524788 h 2543963"/>
                <a:gd name="connsiteX2" fmla="*/ 3747599 w 3747599"/>
                <a:gd name="connsiteY2" fmla="*/ 2543963 h 2543963"/>
                <a:gd name="connsiteX0" fmla="*/ 0 w 3913076"/>
                <a:gd name="connsiteY0" fmla="*/ 446411 h 1036961"/>
                <a:gd name="connsiteX1" fmla="*/ 2076118 w 3913076"/>
                <a:gd name="connsiteY1" fmla="*/ 17786 h 1036961"/>
                <a:gd name="connsiteX2" fmla="*/ 3913076 w 3913076"/>
                <a:gd name="connsiteY2" fmla="*/ 1036961 h 1036961"/>
                <a:gd name="connsiteX0" fmla="*/ 0 w 3913076"/>
                <a:gd name="connsiteY0" fmla="*/ 73704 h 664254"/>
                <a:gd name="connsiteX1" fmla="*/ 1965800 w 3913076"/>
                <a:gd name="connsiteY1" fmla="*/ 216579 h 664254"/>
                <a:gd name="connsiteX2" fmla="*/ 3913076 w 3913076"/>
                <a:gd name="connsiteY2" fmla="*/ 664254 h 664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13076" h="664254">
                  <a:moveTo>
                    <a:pt x="0" y="73704"/>
                  </a:moveTo>
                  <a:cubicBezTo>
                    <a:pt x="754856" y="-119971"/>
                    <a:pt x="1313621" y="118154"/>
                    <a:pt x="1965800" y="216579"/>
                  </a:cubicBezTo>
                  <a:cubicBezTo>
                    <a:pt x="2617979" y="315004"/>
                    <a:pt x="3115357" y="476929"/>
                    <a:pt x="3913076" y="664254"/>
                  </a:cubicBezTo>
                </a:path>
              </a:pathLst>
            </a:custGeom>
            <a:ln w="57150">
              <a:solidFill>
                <a:srgbClr val="2341D6"/>
              </a:solidFill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3720572" y="1520523"/>
              <a:ext cx="21960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2341D6"/>
                  </a:solidFill>
                </a:rPr>
                <a:t>Compte rendu de fin de tâche SP1</a:t>
              </a:r>
              <a:endParaRPr lang="fr-FR" dirty="0">
                <a:solidFill>
                  <a:srgbClr val="2341D6"/>
                </a:solidFill>
              </a:endParaRPr>
            </a:p>
          </p:txBody>
        </p:sp>
      </p:grpSp>
      <p:grpSp>
        <p:nvGrpSpPr>
          <p:cNvPr id="30" name="Groupe 29"/>
          <p:cNvGrpSpPr/>
          <p:nvPr/>
        </p:nvGrpSpPr>
        <p:grpSpPr>
          <a:xfrm>
            <a:off x="3441905" y="5727909"/>
            <a:ext cx="5273510" cy="1033345"/>
            <a:chOff x="2421804" y="1862311"/>
            <a:chExt cx="5273510" cy="1033345"/>
          </a:xfrm>
        </p:grpSpPr>
        <p:sp>
          <p:nvSpPr>
            <p:cNvPr id="31" name="Forme libre 30"/>
            <p:cNvSpPr/>
            <p:nvPr/>
          </p:nvSpPr>
          <p:spPr>
            <a:xfrm>
              <a:off x="2421804" y="1862311"/>
              <a:ext cx="5273510" cy="632912"/>
            </a:xfrm>
            <a:custGeom>
              <a:avLst/>
              <a:gdLst>
                <a:gd name="connsiteX0" fmla="*/ 0 w 4657725"/>
                <a:gd name="connsiteY0" fmla="*/ 390564 h 390564"/>
                <a:gd name="connsiteX1" fmla="*/ 2286000 w 4657725"/>
                <a:gd name="connsiteY1" fmla="*/ 39 h 390564"/>
                <a:gd name="connsiteX2" fmla="*/ 4657725 w 4657725"/>
                <a:gd name="connsiteY2" fmla="*/ 371514 h 390564"/>
                <a:gd name="connsiteX0" fmla="*/ 0 w 4876800"/>
                <a:gd name="connsiteY0" fmla="*/ 594764 h 594764"/>
                <a:gd name="connsiteX1" fmla="*/ 2286000 w 4876800"/>
                <a:gd name="connsiteY1" fmla="*/ 204239 h 594764"/>
                <a:gd name="connsiteX2" fmla="*/ 4876800 w 4876800"/>
                <a:gd name="connsiteY2" fmla="*/ 70889 h 594764"/>
                <a:gd name="connsiteX0" fmla="*/ 0 w 4876800"/>
                <a:gd name="connsiteY0" fmla="*/ 614421 h 614421"/>
                <a:gd name="connsiteX1" fmla="*/ 2286000 w 4876800"/>
                <a:gd name="connsiteY1" fmla="*/ 138171 h 614421"/>
                <a:gd name="connsiteX2" fmla="*/ 4876800 w 4876800"/>
                <a:gd name="connsiteY2" fmla="*/ 90546 h 614421"/>
                <a:gd name="connsiteX0" fmla="*/ 0 w 4657725"/>
                <a:gd name="connsiteY0" fmla="*/ 634244 h 634244"/>
                <a:gd name="connsiteX1" fmla="*/ 2066925 w 4657725"/>
                <a:gd name="connsiteY1" fmla="*/ 138944 h 634244"/>
                <a:gd name="connsiteX2" fmla="*/ 4657725 w 4657725"/>
                <a:gd name="connsiteY2" fmla="*/ 91319 h 634244"/>
                <a:gd name="connsiteX0" fmla="*/ 0 w 4556600"/>
                <a:gd name="connsiteY0" fmla="*/ 587430 h 587430"/>
                <a:gd name="connsiteX1" fmla="*/ 2066925 w 4556600"/>
                <a:gd name="connsiteY1" fmla="*/ 92130 h 587430"/>
                <a:gd name="connsiteX2" fmla="*/ 4556600 w 4556600"/>
                <a:gd name="connsiteY2" fmla="*/ 111180 h 587430"/>
                <a:gd name="connsiteX0" fmla="*/ 0 w 3913076"/>
                <a:gd name="connsiteY0" fmla="*/ 11694 h 2661700"/>
                <a:gd name="connsiteX1" fmla="*/ 1423401 w 3913076"/>
                <a:gd name="connsiteY1" fmla="*/ 2507244 h 2661700"/>
                <a:gd name="connsiteX2" fmla="*/ 3913076 w 3913076"/>
                <a:gd name="connsiteY2" fmla="*/ 2526294 h 2661700"/>
                <a:gd name="connsiteX0" fmla="*/ 0 w 3913076"/>
                <a:gd name="connsiteY0" fmla="*/ 19949 h 2534549"/>
                <a:gd name="connsiteX1" fmla="*/ 2076118 w 3913076"/>
                <a:gd name="connsiteY1" fmla="*/ 1515374 h 2534549"/>
                <a:gd name="connsiteX2" fmla="*/ 3913076 w 3913076"/>
                <a:gd name="connsiteY2" fmla="*/ 2534549 h 2534549"/>
                <a:gd name="connsiteX0" fmla="*/ 0 w 3747599"/>
                <a:gd name="connsiteY0" fmla="*/ 19838 h 2543963"/>
                <a:gd name="connsiteX1" fmla="*/ 1910641 w 3747599"/>
                <a:gd name="connsiteY1" fmla="*/ 1524788 h 2543963"/>
                <a:gd name="connsiteX2" fmla="*/ 3747599 w 3747599"/>
                <a:gd name="connsiteY2" fmla="*/ 2543963 h 2543963"/>
                <a:gd name="connsiteX0" fmla="*/ 0 w 4161293"/>
                <a:gd name="connsiteY0" fmla="*/ 19542 h 2410317"/>
                <a:gd name="connsiteX1" fmla="*/ 1910641 w 4161293"/>
                <a:gd name="connsiteY1" fmla="*/ 1524492 h 2410317"/>
                <a:gd name="connsiteX2" fmla="*/ 4161293 w 4161293"/>
                <a:gd name="connsiteY2" fmla="*/ 2410317 h 2410317"/>
                <a:gd name="connsiteX0" fmla="*/ 0 w 4409509"/>
                <a:gd name="connsiteY0" fmla="*/ 354197 h 906647"/>
                <a:gd name="connsiteX1" fmla="*/ 2158857 w 4409509"/>
                <a:gd name="connsiteY1" fmla="*/ 20822 h 906647"/>
                <a:gd name="connsiteX2" fmla="*/ 4409509 w 4409509"/>
                <a:gd name="connsiteY2" fmla="*/ 906647 h 906647"/>
                <a:gd name="connsiteX0" fmla="*/ 0 w 4409509"/>
                <a:gd name="connsiteY0" fmla="*/ 100359 h 652809"/>
                <a:gd name="connsiteX1" fmla="*/ 2232403 w 4409509"/>
                <a:gd name="connsiteY1" fmla="*/ 128934 h 652809"/>
                <a:gd name="connsiteX2" fmla="*/ 4409509 w 4409509"/>
                <a:gd name="connsiteY2" fmla="*/ 652809 h 652809"/>
                <a:gd name="connsiteX0" fmla="*/ 0 w 5089805"/>
                <a:gd name="connsiteY0" fmla="*/ 99512 h 632912"/>
                <a:gd name="connsiteX1" fmla="*/ 2232403 w 5089805"/>
                <a:gd name="connsiteY1" fmla="*/ 128087 h 632912"/>
                <a:gd name="connsiteX2" fmla="*/ 5089805 w 5089805"/>
                <a:gd name="connsiteY2" fmla="*/ 632912 h 632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89805" h="632912">
                  <a:moveTo>
                    <a:pt x="0" y="99512"/>
                  </a:moveTo>
                  <a:cubicBezTo>
                    <a:pt x="754856" y="-94163"/>
                    <a:pt x="1384102" y="39187"/>
                    <a:pt x="2232403" y="128087"/>
                  </a:cubicBezTo>
                  <a:cubicBezTo>
                    <a:pt x="3080704" y="216987"/>
                    <a:pt x="4292086" y="445587"/>
                    <a:pt x="5089805" y="632912"/>
                  </a:cubicBezTo>
                </a:path>
              </a:pathLst>
            </a:custGeom>
            <a:ln w="57150">
              <a:solidFill>
                <a:srgbClr val="FFA00B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3491389" y="1972326"/>
              <a:ext cx="228517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FFA00B"/>
                  </a:solidFill>
                </a:rPr>
                <a:t>Accusé réception -&gt; Autorisation de retour à l’étape initiale</a:t>
              </a:r>
              <a:endParaRPr lang="fr-FR" dirty="0">
                <a:solidFill>
                  <a:srgbClr val="FFA00B"/>
                </a:solidFill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93495" y="912902"/>
            <a:ext cx="12098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Dans l’exemple suivant, on lance la tâche SP1 à plusieurs reprises (lorsque le GCT aura atteint X11 puis lorsqu’il aura atteint X13).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3226005" y="3261429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2341D6"/>
                </a:solidFill>
              </a:rPr>
              <a:t>X24</a:t>
            </a:r>
            <a:endParaRPr lang="fr-FR" dirty="0">
              <a:solidFill>
                <a:srgbClr val="2341D6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113186" y="5200790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2341D6"/>
                </a:solidFill>
              </a:rPr>
              <a:t>X24</a:t>
            </a:r>
            <a:endParaRPr lang="fr-FR" dirty="0">
              <a:solidFill>
                <a:srgbClr val="2341D6"/>
              </a:solidFill>
            </a:endParaRPr>
          </a:p>
        </p:txBody>
      </p:sp>
      <p:grpSp>
        <p:nvGrpSpPr>
          <p:cNvPr id="36" name="Groupe 35"/>
          <p:cNvGrpSpPr/>
          <p:nvPr/>
        </p:nvGrpSpPr>
        <p:grpSpPr>
          <a:xfrm>
            <a:off x="8043382" y="6274232"/>
            <a:ext cx="946150" cy="369332"/>
            <a:chOff x="8043382" y="6274232"/>
            <a:chExt cx="946150" cy="369332"/>
          </a:xfrm>
        </p:grpSpPr>
        <p:sp>
          <p:nvSpPr>
            <p:cNvPr id="37" name="ZoneTexte 36"/>
            <p:cNvSpPr txBox="1"/>
            <p:nvPr/>
          </p:nvSpPr>
          <p:spPr>
            <a:xfrm>
              <a:off x="8043382" y="6274232"/>
              <a:ext cx="946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FFA00B"/>
                  </a:solidFill>
                </a:rPr>
                <a:t>X11</a:t>
              </a:r>
              <a:endParaRPr lang="fr-FR" dirty="0">
                <a:solidFill>
                  <a:srgbClr val="FFA00B"/>
                </a:solidFill>
              </a:endParaRPr>
            </a:p>
          </p:txBody>
        </p:sp>
        <p:cxnSp>
          <p:nvCxnSpPr>
            <p:cNvPr id="38" name="Connecteur droit 37"/>
            <p:cNvCxnSpPr/>
            <p:nvPr/>
          </p:nvCxnSpPr>
          <p:spPr>
            <a:xfrm>
              <a:off x="8115299" y="6331382"/>
              <a:ext cx="338465" cy="0"/>
            </a:xfrm>
            <a:prstGeom prst="line">
              <a:avLst/>
            </a:prstGeom>
            <a:ln>
              <a:solidFill>
                <a:srgbClr val="FFA00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e 38"/>
          <p:cNvGrpSpPr/>
          <p:nvPr/>
        </p:nvGrpSpPr>
        <p:grpSpPr>
          <a:xfrm>
            <a:off x="8457107" y="6281877"/>
            <a:ext cx="946150" cy="369332"/>
            <a:chOff x="8043382" y="6274232"/>
            <a:chExt cx="946150" cy="369332"/>
          </a:xfrm>
        </p:grpSpPr>
        <p:sp>
          <p:nvSpPr>
            <p:cNvPr id="40" name="ZoneTexte 39"/>
            <p:cNvSpPr txBox="1"/>
            <p:nvPr/>
          </p:nvSpPr>
          <p:spPr>
            <a:xfrm>
              <a:off x="8043382" y="6274232"/>
              <a:ext cx="946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FFA00B"/>
                  </a:solidFill>
                </a:rPr>
                <a:t>. X13</a:t>
              </a:r>
              <a:endParaRPr lang="fr-FR" dirty="0">
                <a:solidFill>
                  <a:srgbClr val="FFA00B"/>
                </a:solidFill>
              </a:endParaRPr>
            </a:p>
          </p:txBody>
        </p:sp>
        <p:cxnSp>
          <p:nvCxnSpPr>
            <p:cNvPr id="41" name="Connecteur droit 40"/>
            <p:cNvCxnSpPr/>
            <p:nvPr/>
          </p:nvCxnSpPr>
          <p:spPr>
            <a:xfrm>
              <a:off x="8288584" y="6306371"/>
              <a:ext cx="338465" cy="0"/>
            </a:xfrm>
            <a:prstGeom prst="line">
              <a:avLst/>
            </a:prstGeom>
            <a:ln>
              <a:solidFill>
                <a:srgbClr val="FFA00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2341D6"/>
                </a:solidFill>
              </a:rPr>
              <a:t>SYNC</a:t>
            </a:r>
            <a:endParaRPr lang="fr-FR" dirty="0">
              <a:solidFill>
                <a:srgbClr val="2341D6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122717" y="5748517"/>
            <a:ext cx="33617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FFA00B"/>
                </a:solidFill>
              </a:rPr>
              <a:t>Remarque : </a:t>
            </a:r>
            <a:r>
              <a:rPr lang="fr-FR" dirty="0" smtClean="0">
                <a:solidFill>
                  <a:srgbClr val="FFA00B"/>
                </a:solidFill>
              </a:rPr>
              <a:t>au lieu d’écrire /X11 . /X13 on aurait pu écrire X12 + X14 ça marche aussi</a:t>
            </a:r>
            <a:endParaRPr lang="fr-FR" dirty="0">
              <a:solidFill>
                <a:srgbClr val="FFA0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78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16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3" name="Explosion 1 42"/>
          <p:cNvSpPr/>
          <p:nvPr/>
        </p:nvSpPr>
        <p:spPr>
          <a:xfrm>
            <a:off x="2922686" y="1890485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xplosion 1 43"/>
          <p:cNvSpPr/>
          <p:nvPr/>
        </p:nvSpPr>
        <p:spPr>
          <a:xfrm>
            <a:off x="7614243" y="2001447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8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17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3" name="Explosion 1 42"/>
          <p:cNvSpPr/>
          <p:nvPr/>
        </p:nvSpPr>
        <p:spPr>
          <a:xfrm>
            <a:off x="2922686" y="1890485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xplosion 1 43"/>
          <p:cNvSpPr/>
          <p:nvPr/>
        </p:nvSpPr>
        <p:spPr>
          <a:xfrm>
            <a:off x="7614243" y="2001447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7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18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2001447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28372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6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19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2001447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28372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" name="Groupe 14"/>
          <p:cNvGrpSpPr/>
          <p:nvPr/>
        </p:nvGrpSpPr>
        <p:grpSpPr>
          <a:xfrm>
            <a:off x="3394240" y="1486138"/>
            <a:ext cx="4721059" cy="1517830"/>
            <a:chOff x="1885950" y="1700158"/>
            <a:chExt cx="4721059" cy="1517830"/>
          </a:xfrm>
        </p:grpSpPr>
        <p:sp>
          <p:nvSpPr>
            <p:cNvPr id="16" name="Forme libre 15"/>
            <p:cNvSpPr/>
            <p:nvPr/>
          </p:nvSpPr>
          <p:spPr>
            <a:xfrm>
              <a:off x="1885950" y="2630558"/>
              <a:ext cx="4721059" cy="587430"/>
            </a:xfrm>
            <a:custGeom>
              <a:avLst/>
              <a:gdLst>
                <a:gd name="connsiteX0" fmla="*/ 0 w 4657725"/>
                <a:gd name="connsiteY0" fmla="*/ 390564 h 390564"/>
                <a:gd name="connsiteX1" fmla="*/ 2286000 w 4657725"/>
                <a:gd name="connsiteY1" fmla="*/ 39 h 390564"/>
                <a:gd name="connsiteX2" fmla="*/ 4657725 w 4657725"/>
                <a:gd name="connsiteY2" fmla="*/ 371514 h 390564"/>
                <a:gd name="connsiteX0" fmla="*/ 0 w 4876800"/>
                <a:gd name="connsiteY0" fmla="*/ 594764 h 594764"/>
                <a:gd name="connsiteX1" fmla="*/ 2286000 w 4876800"/>
                <a:gd name="connsiteY1" fmla="*/ 204239 h 594764"/>
                <a:gd name="connsiteX2" fmla="*/ 4876800 w 4876800"/>
                <a:gd name="connsiteY2" fmla="*/ 70889 h 594764"/>
                <a:gd name="connsiteX0" fmla="*/ 0 w 4876800"/>
                <a:gd name="connsiteY0" fmla="*/ 614421 h 614421"/>
                <a:gd name="connsiteX1" fmla="*/ 2286000 w 4876800"/>
                <a:gd name="connsiteY1" fmla="*/ 138171 h 614421"/>
                <a:gd name="connsiteX2" fmla="*/ 4876800 w 4876800"/>
                <a:gd name="connsiteY2" fmla="*/ 90546 h 614421"/>
                <a:gd name="connsiteX0" fmla="*/ 0 w 4657725"/>
                <a:gd name="connsiteY0" fmla="*/ 634244 h 634244"/>
                <a:gd name="connsiteX1" fmla="*/ 2066925 w 4657725"/>
                <a:gd name="connsiteY1" fmla="*/ 138944 h 634244"/>
                <a:gd name="connsiteX2" fmla="*/ 4657725 w 4657725"/>
                <a:gd name="connsiteY2" fmla="*/ 91319 h 634244"/>
                <a:gd name="connsiteX0" fmla="*/ 0 w 4556600"/>
                <a:gd name="connsiteY0" fmla="*/ 587430 h 587430"/>
                <a:gd name="connsiteX1" fmla="*/ 2066925 w 4556600"/>
                <a:gd name="connsiteY1" fmla="*/ 92130 h 587430"/>
                <a:gd name="connsiteX2" fmla="*/ 4556600 w 4556600"/>
                <a:gd name="connsiteY2" fmla="*/ 111180 h 587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56600" h="587430">
                  <a:moveTo>
                    <a:pt x="0" y="587430"/>
                  </a:moveTo>
                  <a:cubicBezTo>
                    <a:pt x="754856" y="393755"/>
                    <a:pt x="1307492" y="171505"/>
                    <a:pt x="2066925" y="92130"/>
                  </a:cubicBezTo>
                  <a:cubicBezTo>
                    <a:pt x="2826358" y="12755"/>
                    <a:pt x="3758881" y="-76145"/>
                    <a:pt x="4556600" y="111180"/>
                  </a:cubicBezTo>
                </a:path>
              </a:pathLst>
            </a:custGeom>
            <a:ln w="5715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463361" y="1700158"/>
              <a:ext cx="26361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chemeClr val="accent6">
                      <a:lumMod val="75000"/>
                    </a:schemeClr>
                  </a:solidFill>
                </a:rPr>
                <a:t>Autorisation de démarrage du grafcet de TACHE SP1</a:t>
              </a:r>
              <a:endParaRPr lang="fr-FR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18" name="ZoneTexte 17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38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64974" y="2512710"/>
            <a:ext cx="9144000" cy="1655762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sz="4000" b="1" dirty="0" smtClean="0"/>
              <a:t>Décomposition du cycle en tâches élémentaires</a:t>
            </a:r>
            <a:endParaRPr lang="fr-FR" sz="4000" b="1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82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20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2921478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28372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grpSp>
        <p:nvGrpSpPr>
          <p:cNvPr id="20" name="Groupe 19"/>
          <p:cNvGrpSpPr/>
          <p:nvPr/>
        </p:nvGrpSpPr>
        <p:grpSpPr>
          <a:xfrm>
            <a:off x="9324975" y="2790458"/>
            <a:ext cx="2696235" cy="2886442"/>
            <a:chOff x="9324975" y="2790458"/>
            <a:chExt cx="2696235" cy="2886442"/>
          </a:xfrm>
        </p:grpSpPr>
        <p:sp>
          <p:nvSpPr>
            <p:cNvPr id="21" name="Accolade fermante 20"/>
            <p:cNvSpPr/>
            <p:nvPr/>
          </p:nvSpPr>
          <p:spPr>
            <a:xfrm>
              <a:off x="9324975" y="2790458"/>
              <a:ext cx="295275" cy="2886442"/>
            </a:xfrm>
            <a:prstGeom prst="rightBrace">
              <a:avLst/>
            </a:prstGeom>
            <a:ln>
              <a:solidFill>
                <a:srgbClr val="AB63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783569" y="3603356"/>
              <a:ext cx="2237641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dirty="0" smtClean="0">
                  <a:solidFill>
                    <a:srgbClr val="AB6305"/>
                  </a:solidFill>
                </a:rPr>
                <a:t>Les actions la tâche SP1 s’exécutent pendant ce temps GCT est bloqué à l’étape 11</a:t>
              </a:r>
              <a:endParaRPr lang="fr-FR" dirty="0">
                <a:solidFill>
                  <a:srgbClr val="AB630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83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21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2921478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28372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340751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9324975" y="2790458"/>
            <a:ext cx="2696235" cy="2886442"/>
            <a:chOff x="9324975" y="2790458"/>
            <a:chExt cx="2696235" cy="2886442"/>
          </a:xfrm>
        </p:grpSpPr>
        <p:sp>
          <p:nvSpPr>
            <p:cNvPr id="23" name="Accolade fermante 22"/>
            <p:cNvSpPr/>
            <p:nvPr/>
          </p:nvSpPr>
          <p:spPr>
            <a:xfrm>
              <a:off x="9324975" y="2790458"/>
              <a:ext cx="295275" cy="2886442"/>
            </a:xfrm>
            <a:prstGeom prst="rightBrace">
              <a:avLst/>
            </a:prstGeom>
            <a:ln>
              <a:solidFill>
                <a:srgbClr val="AB63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783569" y="3603356"/>
              <a:ext cx="2237641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dirty="0" smtClean="0">
                  <a:solidFill>
                    <a:srgbClr val="AB6305"/>
                  </a:solidFill>
                </a:rPr>
                <a:t>Les actions la tâche SP1 s’exécutent pendant ce temps GCT est bloqué à l’étape 11</a:t>
              </a:r>
              <a:endParaRPr lang="fr-FR" dirty="0">
                <a:solidFill>
                  <a:srgbClr val="AB630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63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22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3865921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28372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340751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9324975" y="2790458"/>
            <a:ext cx="2696235" cy="2886442"/>
            <a:chOff x="9324975" y="2790458"/>
            <a:chExt cx="2696235" cy="2886442"/>
          </a:xfrm>
        </p:grpSpPr>
        <p:sp>
          <p:nvSpPr>
            <p:cNvPr id="23" name="Accolade fermante 22"/>
            <p:cNvSpPr/>
            <p:nvPr/>
          </p:nvSpPr>
          <p:spPr>
            <a:xfrm>
              <a:off x="9324975" y="2790458"/>
              <a:ext cx="295275" cy="2886442"/>
            </a:xfrm>
            <a:prstGeom prst="rightBrace">
              <a:avLst/>
            </a:prstGeom>
            <a:ln>
              <a:solidFill>
                <a:srgbClr val="AB63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783569" y="3603356"/>
              <a:ext cx="2237641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dirty="0" smtClean="0">
                  <a:solidFill>
                    <a:srgbClr val="AB6305"/>
                  </a:solidFill>
                </a:rPr>
                <a:t>Les actions la tâche SP1 s’exécutent pendant ce temps GCT est bloqué à l’étape 11</a:t>
              </a:r>
              <a:endParaRPr lang="fr-FR" dirty="0">
                <a:solidFill>
                  <a:srgbClr val="AB630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342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23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3865921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28372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4249064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9324975" y="2790458"/>
            <a:ext cx="2696235" cy="2886442"/>
            <a:chOff x="9324975" y="2790458"/>
            <a:chExt cx="2696235" cy="2886442"/>
          </a:xfrm>
        </p:grpSpPr>
        <p:sp>
          <p:nvSpPr>
            <p:cNvPr id="19" name="Accolade fermante 18"/>
            <p:cNvSpPr/>
            <p:nvPr/>
          </p:nvSpPr>
          <p:spPr>
            <a:xfrm>
              <a:off x="9324975" y="2790458"/>
              <a:ext cx="295275" cy="2886442"/>
            </a:xfrm>
            <a:prstGeom prst="rightBrace">
              <a:avLst/>
            </a:prstGeom>
            <a:ln>
              <a:solidFill>
                <a:srgbClr val="AB63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783569" y="3603356"/>
              <a:ext cx="2237641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dirty="0" smtClean="0">
                  <a:solidFill>
                    <a:srgbClr val="AB6305"/>
                  </a:solidFill>
                </a:rPr>
                <a:t>Les actions la tâche SP1 s’exécutent pendant ce temps GCT est bloqué à l’étape 11</a:t>
              </a:r>
              <a:endParaRPr lang="fr-FR" dirty="0">
                <a:solidFill>
                  <a:srgbClr val="AB630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917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24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4865809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28372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4249064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9324975" y="2790458"/>
            <a:ext cx="2696235" cy="2886442"/>
            <a:chOff x="9324975" y="2790458"/>
            <a:chExt cx="2696235" cy="2886442"/>
          </a:xfrm>
        </p:grpSpPr>
        <p:sp>
          <p:nvSpPr>
            <p:cNvPr id="19" name="Accolade fermante 18"/>
            <p:cNvSpPr/>
            <p:nvPr/>
          </p:nvSpPr>
          <p:spPr>
            <a:xfrm>
              <a:off x="9324975" y="2790458"/>
              <a:ext cx="295275" cy="2886442"/>
            </a:xfrm>
            <a:prstGeom prst="rightBrace">
              <a:avLst/>
            </a:prstGeom>
            <a:ln>
              <a:solidFill>
                <a:srgbClr val="AB63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783569" y="3603356"/>
              <a:ext cx="2237641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dirty="0" smtClean="0">
                  <a:solidFill>
                    <a:srgbClr val="AB6305"/>
                  </a:solidFill>
                </a:rPr>
                <a:t>Les actions la tâche SP1 s’exécutent pendant ce temps GCT est bloqué à l’étape 11</a:t>
              </a:r>
              <a:endParaRPr lang="fr-FR" dirty="0">
                <a:solidFill>
                  <a:srgbClr val="AB630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313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25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4865809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28372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5307061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9324975" y="2790458"/>
            <a:ext cx="2696235" cy="2886442"/>
            <a:chOff x="9324975" y="2790458"/>
            <a:chExt cx="2696235" cy="2886442"/>
          </a:xfrm>
        </p:grpSpPr>
        <p:sp>
          <p:nvSpPr>
            <p:cNvPr id="19" name="Accolade fermante 18"/>
            <p:cNvSpPr/>
            <p:nvPr/>
          </p:nvSpPr>
          <p:spPr>
            <a:xfrm>
              <a:off x="9324975" y="2790458"/>
              <a:ext cx="295275" cy="2886442"/>
            </a:xfrm>
            <a:prstGeom prst="rightBrace">
              <a:avLst/>
            </a:prstGeom>
            <a:ln>
              <a:solidFill>
                <a:srgbClr val="AB63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783569" y="3603356"/>
              <a:ext cx="2237641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dirty="0" smtClean="0">
                  <a:solidFill>
                    <a:srgbClr val="AB6305"/>
                  </a:solidFill>
                </a:rPr>
                <a:t>Les actions la tâche SP1 s’exécutent pendant ce temps GCT est bloqué à l’étape 11</a:t>
              </a:r>
              <a:endParaRPr lang="fr-FR" dirty="0">
                <a:solidFill>
                  <a:srgbClr val="AB630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908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26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57557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28372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5307061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614661" y="5633950"/>
            <a:ext cx="22376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AB6305"/>
                </a:solidFill>
              </a:rPr>
              <a:t>Plus d’actions =&gt; La tâche est terminée</a:t>
            </a:r>
            <a:endParaRPr lang="fr-FR" dirty="0">
              <a:solidFill>
                <a:srgbClr val="AB63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1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27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57557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28372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5307061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6" name="Groupe 15"/>
          <p:cNvGrpSpPr/>
          <p:nvPr/>
        </p:nvGrpSpPr>
        <p:grpSpPr>
          <a:xfrm>
            <a:off x="3948211" y="3416834"/>
            <a:ext cx="3692360" cy="2543963"/>
            <a:chOff x="2848758" y="103659"/>
            <a:chExt cx="3692360" cy="2543963"/>
          </a:xfrm>
        </p:grpSpPr>
        <p:sp>
          <p:nvSpPr>
            <p:cNvPr id="17" name="Forme libre 16"/>
            <p:cNvSpPr/>
            <p:nvPr/>
          </p:nvSpPr>
          <p:spPr>
            <a:xfrm>
              <a:off x="2848758" y="103659"/>
              <a:ext cx="3692360" cy="2543963"/>
            </a:xfrm>
            <a:custGeom>
              <a:avLst/>
              <a:gdLst>
                <a:gd name="connsiteX0" fmla="*/ 0 w 4657725"/>
                <a:gd name="connsiteY0" fmla="*/ 390564 h 390564"/>
                <a:gd name="connsiteX1" fmla="*/ 2286000 w 4657725"/>
                <a:gd name="connsiteY1" fmla="*/ 39 h 390564"/>
                <a:gd name="connsiteX2" fmla="*/ 4657725 w 4657725"/>
                <a:gd name="connsiteY2" fmla="*/ 371514 h 390564"/>
                <a:gd name="connsiteX0" fmla="*/ 0 w 4876800"/>
                <a:gd name="connsiteY0" fmla="*/ 594764 h 594764"/>
                <a:gd name="connsiteX1" fmla="*/ 2286000 w 4876800"/>
                <a:gd name="connsiteY1" fmla="*/ 204239 h 594764"/>
                <a:gd name="connsiteX2" fmla="*/ 4876800 w 4876800"/>
                <a:gd name="connsiteY2" fmla="*/ 70889 h 594764"/>
                <a:gd name="connsiteX0" fmla="*/ 0 w 4876800"/>
                <a:gd name="connsiteY0" fmla="*/ 614421 h 614421"/>
                <a:gd name="connsiteX1" fmla="*/ 2286000 w 4876800"/>
                <a:gd name="connsiteY1" fmla="*/ 138171 h 614421"/>
                <a:gd name="connsiteX2" fmla="*/ 4876800 w 4876800"/>
                <a:gd name="connsiteY2" fmla="*/ 90546 h 614421"/>
                <a:gd name="connsiteX0" fmla="*/ 0 w 4657725"/>
                <a:gd name="connsiteY0" fmla="*/ 634244 h 634244"/>
                <a:gd name="connsiteX1" fmla="*/ 2066925 w 4657725"/>
                <a:gd name="connsiteY1" fmla="*/ 138944 h 634244"/>
                <a:gd name="connsiteX2" fmla="*/ 4657725 w 4657725"/>
                <a:gd name="connsiteY2" fmla="*/ 91319 h 634244"/>
                <a:gd name="connsiteX0" fmla="*/ 0 w 4556600"/>
                <a:gd name="connsiteY0" fmla="*/ 587430 h 587430"/>
                <a:gd name="connsiteX1" fmla="*/ 2066925 w 4556600"/>
                <a:gd name="connsiteY1" fmla="*/ 92130 h 587430"/>
                <a:gd name="connsiteX2" fmla="*/ 4556600 w 4556600"/>
                <a:gd name="connsiteY2" fmla="*/ 111180 h 587430"/>
                <a:gd name="connsiteX0" fmla="*/ 0 w 3913076"/>
                <a:gd name="connsiteY0" fmla="*/ 11694 h 2661700"/>
                <a:gd name="connsiteX1" fmla="*/ 1423401 w 3913076"/>
                <a:gd name="connsiteY1" fmla="*/ 2507244 h 2661700"/>
                <a:gd name="connsiteX2" fmla="*/ 3913076 w 3913076"/>
                <a:gd name="connsiteY2" fmla="*/ 2526294 h 2661700"/>
                <a:gd name="connsiteX0" fmla="*/ 0 w 3913076"/>
                <a:gd name="connsiteY0" fmla="*/ 19949 h 2534549"/>
                <a:gd name="connsiteX1" fmla="*/ 2076118 w 3913076"/>
                <a:gd name="connsiteY1" fmla="*/ 1515374 h 2534549"/>
                <a:gd name="connsiteX2" fmla="*/ 3913076 w 3913076"/>
                <a:gd name="connsiteY2" fmla="*/ 2534549 h 2534549"/>
                <a:gd name="connsiteX0" fmla="*/ 0 w 3747599"/>
                <a:gd name="connsiteY0" fmla="*/ 19838 h 2543963"/>
                <a:gd name="connsiteX1" fmla="*/ 1910641 w 3747599"/>
                <a:gd name="connsiteY1" fmla="*/ 1524788 h 2543963"/>
                <a:gd name="connsiteX2" fmla="*/ 3747599 w 3747599"/>
                <a:gd name="connsiteY2" fmla="*/ 2543963 h 2543963"/>
                <a:gd name="connsiteX0" fmla="*/ 0 w 3563735"/>
                <a:gd name="connsiteY0" fmla="*/ 19838 h 2543963"/>
                <a:gd name="connsiteX1" fmla="*/ 1726777 w 3563735"/>
                <a:gd name="connsiteY1" fmla="*/ 1524788 h 2543963"/>
                <a:gd name="connsiteX2" fmla="*/ 3563735 w 3563735"/>
                <a:gd name="connsiteY2" fmla="*/ 2543963 h 254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63735" h="2543963">
                  <a:moveTo>
                    <a:pt x="0" y="19838"/>
                  </a:moveTo>
                  <a:cubicBezTo>
                    <a:pt x="754856" y="-173837"/>
                    <a:pt x="1132821" y="1104101"/>
                    <a:pt x="1726777" y="1524788"/>
                  </a:cubicBezTo>
                  <a:cubicBezTo>
                    <a:pt x="2320733" y="1945476"/>
                    <a:pt x="2766016" y="2356638"/>
                    <a:pt x="3563735" y="2543963"/>
                  </a:cubicBezTo>
                </a:path>
              </a:pathLst>
            </a:custGeom>
            <a:ln w="57150">
              <a:solidFill>
                <a:srgbClr val="2341D6"/>
              </a:solidFill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3656491" y="486384"/>
              <a:ext cx="21960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2341D6"/>
                  </a:solidFill>
                </a:rPr>
                <a:t>Compte rendu de fin de tâche SP1</a:t>
              </a:r>
              <a:endParaRPr lang="fr-FR" dirty="0">
                <a:solidFill>
                  <a:srgbClr val="2341D6"/>
                </a:solidFill>
              </a:endParaRPr>
            </a:p>
          </p:txBody>
        </p:sp>
      </p:grpSp>
      <p:sp>
        <p:nvSpPr>
          <p:cNvPr id="19" name="ZoneTexte 18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11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28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57557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3758318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5307061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72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29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57557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3758318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5307061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6" name="Groupe 15"/>
          <p:cNvGrpSpPr/>
          <p:nvPr/>
        </p:nvGrpSpPr>
        <p:grpSpPr>
          <a:xfrm>
            <a:off x="3699080" y="3969553"/>
            <a:ext cx="4311485" cy="2791701"/>
            <a:chOff x="2678979" y="103955"/>
            <a:chExt cx="4311485" cy="2791701"/>
          </a:xfrm>
        </p:grpSpPr>
        <p:sp>
          <p:nvSpPr>
            <p:cNvPr id="17" name="Forme libre 16"/>
            <p:cNvSpPr/>
            <p:nvPr/>
          </p:nvSpPr>
          <p:spPr>
            <a:xfrm>
              <a:off x="2678979" y="103955"/>
              <a:ext cx="4311485" cy="2410317"/>
            </a:xfrm>
            <a:custGeom>
              <a:avLst/>
              <a:gdLst>
                <a:gd name="connsiteX0" fmla="*/ 0 w 4657725"/>
                <a:gd name="connsiteY0" fmla="*/ 390564 h 390564"/>
                <a:gd name="connsiteX1" fmla="*/ 2286000 w 4657725"/>
                <a:gd name="connsiteY1" fmla="*/ 39 h 390564"/>
                <a:gd name="connsiteX2" fmla="*/ 4657725 w 4657725"/>
                <a:gd name="connsiteY2" fmla="*/ 371514 h 390564"/>
                <a:gd name="connsiteX0" fmla="*/ 0 w 4876800"/>
                <a:gd name="connsiteY0" fmla="*/ 594764 h 594764"/>
                <a:gd name="connsiteX1" fmla="*/ 2286000 w 4876800"/>
                <a:gd name="connsiteY1" fmla="*/ 204239 h 594764"/>
                <a:gd name="connsiteX2" fmla="*/ 4876800 w 4876800"/>
                <a:gd name="connsiteY2" fmla="*/ 70889 h 594764"/>
                <a:gd name="connsiteX0" fmla="*/ 0 w 4876800"/>
                <a:gd name="connsiteY0" fmla="*/ 614421 h 614421"/>
                <a:gd name="connsiteX1" fmla="*/ 2286000 w 4876800"/>
                <a:gd name="connsiteY1" fmla="*/ 138171 h 614421"/>
                <a:gd name="connsiteX2" fmla="*/ 4876800 w 4876800"/>
                <a:gd name="connsiteY2" fmla="*/ 90546 h 614421"/>
                <a:gd name="connsiteX0" fmla="*/ 0 w 4657725"/>
                <a:gd name="connsiteY0" fmla="*/ 634244 h 634244"/>
                <a:gd name="connsiteX1" fmla="*/ 2066925 w 4657725"/>
                <a:gd name="connsiteY1" fmla="*/ 138944 h 634244"/>
                <a:gd name="connsiteX2" fmla="*/ 4657725 w 4657725"/>
                <a:gd name="connsiteY2" fmla="*/ 91319 h 634244"/>
                <a:gd name="connsiteX0" fmla="*/ 0 w 4556600"/>
                <a:gd name="connsiteY0" fmla="*/ 587430 h 587430"/>
                <a:gd name="connsiteX1" fmla="*/ 2066925 w 4556600"/>
                <a:gd name="connsiteY1" fmla="*/ 92130 h 587430"/>
                <a:gd name="connsiteX2" fmla="*/ 4556600 w 4556600"/>
                <a:gd name="connsiteY2" fmla="*/ 111180 h 587430"/>
                <a:gd name="connsiteX0" fmla="*/ 0 w 3913076"/>
                <a:gd name="connsiteY0" fmla="*/ 11694 h 2661700"/>
                <a:gd name="connsiteX1" fmla="*/ 1423401 w 3913076"/>
                <a:gd name="connsiteY1" fmla="*/ 2507244 h 2661700"/>
                <a:gd name="connsiteX2" fmla="*/ 3913076 w 3913076"/>
                <a:gd name="connsiteY2" fmla="*/ 2526294 h 2661700"/>
                <a:gd name="connsiteX0" fmla="*/ 0 w 3913076"/>
                <a:gd name="connsiteY0" fmla="*/ 19949 h 2534549"/>
                <a:gd name="connsiteX1" fmla="*/ 2076118 w 3913076"/>
                <a:gd name="connsiteY1" fmla="*/ 1515374 h 2534549"/>
                <a:gd name="connsiteX2" fmla="*/ 3913076 w 3913076"/>
                <a:gd name="connsiteY2" fmla="*/ 2534549 h 2534549"/>
                <a:gd name="connsiteX0" fmla="*/ 0 w 3747599"/>
                <a:gd name="connsiteY0" fmla="*/ 19838 h 2543963"/>
                <a:gd name="connsiteX1" fmla="*/ 1910641 w 3747599"/>
                <a:gd name="connsiteY1" fmla="*/ 1524788 h 2543963"/>
                <a:gd name="connsiteX2" fmla="*/ 3747599 w 3747599"/>
                <a:gd name="connsiteY2" fmla="*/ 2543963 h 2543963"/>
                <a:gd name="connsiteX0" fmla="*/ 0 w 4161293"/>
                <a:gd name="connsiteY0" fmla="*/ 19542 h 2410317"/>
                <a:gd name="connsiteX1" fmla="*/ 1910641 w 4161293"/>
                <a:gd name="connsiteY1" fmla="*/ 1524492 h 2410317"/>
                <a:gd name="connsiteX2" fmla="*/ 4161293 w 4161293"/>
                <a:gd name="connsiteY2" fmla="*/ 2410317 h 2410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61293" h="2410317">
                  <a:moveTo>
                    <a:pt x="0" y="19542"/>
                  </a:moveTo>
                  <a:cubicBezTo>
                    <a:pt x="754856" y="-174133"/>
                    <a:pt x="1217092" y="1126030"/>
                    <a:pt x="1910641" y="1524492"/>
                  </a:cubicBezTo>
                  <a:cubicBezTo>
                    <a:pt x="2604190" y="1922955"/>
                    <a:pt x="3363574" y="2222992"/>
                    <a:pt x="4161293" y="2410317"/>
                  </a:cubicBezTo>
                </a:path>
              </a:pathLst>
            </a:custGeom>
            <a:ln w="57150">
              <a:solidFill>
                <a:srgbClr val="FFA00B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3491389" y="1972326"/>
              <a:ext cx="228517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FFA00B"/>
                  </a:solidFill>
                </a:rPr>
                <a:t>Accusé réception -&gt; Autorisation de retour à l’étape initiale</a:t>
              </a:r>
              <a:endParaRPr lang="fr-FR" dirty="0">
                <a:solidFill>
                  <a:srgbClr val="FFA00B"/>
                </a:solidFill>
              </a:endParaRPr>
            </a:p>
          </p:txBody>
        </p:sp>
      </p:grpSp>
      <p:sp>
        <p:nvSpPr>
          <p:cNvPr id="20" name="ZoneTexte 19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7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3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991" y="2528579"/>
            <a:ext cx="8878038" cy="2459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59968" y="816769"/>
            <a:ext cx="10863943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cycle d’une machine complexe peut être décomposé en tâches élémentaires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9969" y="1453962"/>
            <a:ext cx="10863943" cy="3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plupart du temps, les tâches s’enchainent en suivant des antériorités (voir le cours d’OI)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2302210" y="2841169"/>
            <a:ext cx="2016610" cy="1518559"/>
            <a:chOff x="2302210" y="2841169"/>
            <a:chExt cx="2016610" cy="1518559"/>
          </a:xfrm>
        </p:grpSpPr>
        <p:sp>
          <p:nvSpPr>
            <p:cNvPr id="6" name="Forme libre 5"/>
            <p:cNvSpPr/>
            <p:nvPr/>
          </p:nvSpPr>
          <p:spPr>
            <a:xfrm>
              <a:off x="2498212" y="2906486"/>
              <a:ext cx="196002" cy="702128"/>
            </a:xfrm>
            <a:custGeom>
              <a:avLst/>
              <a:gdLst>
                <a:gd name="connsiteX0" fmla="*/ 196002 w 196002"/>
                <a:gd name="connsiteY0" fmla="*/ 0 h 702128"/>
                <a:gd name="connsiteX1" fmla="*/ 59 w 196002"/>
                <a:gd name="connsiteY1" fmla="*/ 244928 h 702128"/>
                <a:gd name="connsiteX2" fmla="*/ 179674 w 196002"/>
                <a:gd name="connsiteY2" fmla="*/ 702128 h 70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6002" h="702128">
                  <a:moveTo>
                    <a:pt x="196002" y="0"/>
                  </a:moveTo>
                  <a:cubicBezTo>
                    <a:pt x="99391" y="63953"/>
                    <a:pt x="2780" y="127907"/>
                    <a:pt x="59" y="244928"/>
                  </a:cubicBezTo>
                  <a:cubicBezTo>
                    <a:pt x="-2662" y="361949"/>
                    <a:pt x="88506" y="532038"/>
                    <a:pt x="179674" y="702128"/>
                  </a:cubicBezTo>
                </a:path>
              </a:pathLst>
            </a:custGeom>
            <a:ln w="5715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302210" y="2906485"/>
              <a:ext cx="392004" cy="1453243"/>
            </a:xfrm>
            <a:custGeom>
              <a:avLst/>
              <a:gdLst>
                <a:gd name="connsiteX0" fmla="*/ 196002 w 196002"/>
                <a:gd name="connsiteY0" fmla="*/ 0 h 702128"/>
                <a:gd name="connsiteX1" fmla="*/ 59 w 196002"/>
                <a:gd name="connsiteY1" fmla="*/ 244928 h 702128"/>
                <a:gd name="connsiteX2" fmla="*/ 179674 w 196002"/>
                <a:gd name="connsiteY2" fmla="*/ 702128 h 70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6002" h="702128">
                  <a:moveTo>
                    <a:pt x="196002" y="0"/>
                  </a:moveTo>
                  <a:cubicBezTo>
                    <a:pt x="99391" y="63953"/>
                    <a:pt x="2780" y="127907"/>
                    <a:pt x="59" y="244928"/>
                  </a:cubicBezTo>
                  <a:cubicBezTo>
                    <a:pt x="-2662" y="361949"/>
                    <a:pt x="88506" y="532038"/>
                    <a:pt x="179674" y="702128"/>
                  </a:cubicBezTo>
                </a:path>
              </a:pathLst>
            </a:custGeom>
            <a:ln w="5715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 flipV="1">
              <a:off x="3918738" y="2906485"/>
              <a:ext cx="392004" cy="1453243"/>
            </a:xfrm>
            <a:custGeom>
              <a:avLst/>
              <a:gdLst>
                <a:gd name="connsiteX0" fmla="*/ 196002 w 196002"/>
                <a:gd name="connsiteY0" fmla="*/ 0 h 702128"/>
                <a:gd name="connsiteX1" fmla="*/ 59 w 196002"/>
                <a:gd name="connsiteY1" fmla="*/ 244928 h 702128"/>
                <a:gd name="connsiteX2" fmla="*/ 179674 w 196002"/>
                <a:gd name="connsiteY2" fmla="*/ 702128 h 70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6002" h="702128">
                  <a:moveTo>
                    <a:pt x="196002" y="0"/>
                  </a:moveTo>
                  <a:cubicBezTo>
                    <a:pt x="99391" y="63953"/>
                    <a:pt x="2780" y="127907"/>
                    <a:pt x="59" y="244928"/>
                  </a:cubicBezTo>
                  <a:cubicBezTo>
                    <a:pt x="-2662" y="361949"/>
                    <a:pt x="88506" y="532038"/>
                    <a:pt x="179674" y="702128"/>
                  </a:cubicBezTo>
                </a:path>
              </a:pathLst>
            </a:custGeom>
            <a:ln w="5715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 flipV="1">
              <a:off x="3187277" y="2841169"/>
              <a:ext cx="1131543" cy="767444"/>
            </a:xfrm>
            <a:custGeom>
              <a:avLst/>
              <a:gdLst>
                <a:gd name="connsiteX0" fmla="*/ 196002 w 196002"/>
                <a:gd name="connsiteY0" fmla="*/ 0 h 702128"/>
                <a:gd name="connsiteX1" fmla="*/ 59 w 196002"/>
                <a:gd name="connsiteY1" fmla="*/ 244928 h 702128"/>
                <a:gd name="connsiteX2" fmla="*/ 179674 w 196002"/>
                <a:gd name="connsiteY2" fmla="*/ 702128 h 702128"/>
                <a:gd name="connsiteX0" fmla="*/ 251562 w 1280263"/>
                <a:gd name="connsiteY0" fmla="*/ 0 h 718457"/>
                <a:gd name="connsiteX1" fmla="*/ 55619 w 1280263"/>
                <a:gd name="connsiteY1" fmla="*/ 244928 h 718457"/>
                <a:gd name="connsiteX2" fmla="*/ 1280263 w 1280263"/>
                <a:gd name="connsiteY2" fmla="*/ 718457 h 718457"/>
                <a:gd name="connsiteX0" fmla="*/ 25002 w 1053703"/>
                <a:gd name="connsiteY0" fmla="*/ 0 h 718457"/>
                <a:gd name="connsiteX1" fmla="*/ 302588 w 1053703"/>
                <a:gd name="connsiteY1" fmla="*/ 293914 h 718457"/>
                <a:gd name="connsiteX2" fmla="*/ 1053703 w 1053703"/>
                <a:gd name="connsiteY2" fmla="*/ 718457 h 718457"/>
                <a:gd name="connsiteX0" fmla="*/ 26116 w 1136460"/>
                <a:gd name="connsiteY0" fmla="*/ 0 h 849086"/>
                <a:gd name="connsiteX1" fmla="*/ 303702 w 1136460"/>
                <a:gd name="connsiteY1" fmla="*/ 293914 h 849086"/>
                <a:gd name="connsiteX2" fmla="*/ 1136460 w 1136460"/>
                <a:gd name="connsiteY2" fmla="*/ 849086 h 849086"/>
                <a:gd name="connsiteX0" fmla="*/ 21199 w 1131543"/>
                <a:gd name="connsiteY0" fmla="*/ 0 h 849086"/>
                <a:gd name="connsiteX1" fmla="*/ 364100 w 1131543"/>
                <a:gd name="connsiteY1" fmla="*/ 538842 h 849086"/>
                <a:gd name="connsiteX2" fmla="*/ 1131543 w 1131543"/>
                <a:gd name="connsiteY2" fmla="*/ 849086 h 849086"/>
                <a:gd name="connsiteX0" fmla="*/ 21199 w 1131543"/>
                <a:gd name="connsiteY0" fmla="*/ 0 h 767444"/>
                <a:gd name="connsiteX1" fmla="*/ 364100 w 1131543"/>
                <a:gd name="connsiteY1" fmla="*/ 538842 h 767444"/>
                <a:gd name="connsiteX2" fmla="*/ 1131543 w 1131543"/>
                <a:gd name="connsiteY2" fmla="*/ 767444 h 767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31543" h="767444">
                  <a:moveTo>
                    <a:pt x="21199" y="0"/>
                  </a:moveTo>
                  <a:cubicBezTo>
                    <a:pt x="-75412" y="63953"/>
                    <a:pt x="179043" y="410935"/>
                    <a:pt x="364100" y="538842"/>
                  </a:cubicBezTo>
                  <a:cubicBezTo>
                    <a:pt x="549157" y="666749"/>
                    <a:pt x="1040375" y="597354"/>
                    <a:pt x="1131543" y="767444"/>
                  </a:cubicBezTo>
                </a:path>
              </a:pathLst>
            </a:custGeom>
            <a:ln w="5715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859969" y="5620761"/>
            <a:ext cx="10863943" cy="3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Chaque tâche pourra être réalisée par un grafcet spécifique qui sera autorisé à démarrer au bon moment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16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30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19628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3758318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5307061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3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31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19628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3758318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5307061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531516" y="4235063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64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32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19628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4757988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5307061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531516" y="4235063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35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33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19628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4757988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5307061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531516" y="4235063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e 16"/>
          <p:cNvGrpSpPr/>
          <p:nvPr/>
        </p:nvGrpSpPr>
        <p:grpSpPr>
          <a:xfrm>
            <a:off x="3684993" y="2733243"/>
            <a:ext cx="5010150" cy="2019300"/>
            <a:chOff x="1666876" y="1179638"/>
            <a:chExt cx="5010150" cy="2019300"/>
          </a:xfrm>
        </p:grpSpPr>
        <p:sp>
          <p:nvSpPr>
            <p:cNvPr id="18" name="Forme libre 17"/>
            <p:cNvSpPr/>
            <p:nvPr/>
          </p:nvSpPr>
          <p:spPr>
            <a:xfrm>
              <a:off x="1666876" y="1179638"/>
              <a:ext cx="5010150" cy="2019300"/>
            </a:xfrm>
            <a:custGeom>
              <a:avLst/>
              <a:gdLst>
                <a:gd name="connsiteX0" fmla="*/ 0 w 4657725"/>
                <a:gd name="connsiteY0" fmla="*/ 390564 h 390564"/>
                <a:gd name="connsiteX1" fmla="*/ 2286000 w 4657725"/>
                <a:gd name="connsiteY1" fmla="*/ 39 h 390564"/>
                <a:gd name="connsiteX2" fmla="*/ 4657725 w 4657725"/>
                <a:gd name="connsiteY2" fmla="*/ 371514 h 390564"/>
                <a:gd name="connsiteX0" fmla="*/ 0 w 4876800"/>
                <a:gd name="connsiteY0" fmla="*/ 594764 h 594764"/>
                <a:gd name="connsiteX1" fmla="*/ 2286000 w 4876800"/>
                <a:gd name="connsiteY1" fmla="*/ 204239 h 594764"/>
                <a:gd name="connsiteX2" fmla="*/ 4876800 w 4876800"/>
                <a:gd name="connsiteY2" fmla="*/ 70889 h 594764"/>
                <a:gd name="connsiteX0" fmla="*/ 0 w 4876800"/>
                <a:gd name="connsiteY0" fmla="*/ 614421 h 614421"/>
                <a:gd name="connsiteX1" fmla="*/ 2286000 w 4876800"/>
                <a:gd name="connsiteY1" fmla="*/ 138171 h 614421"/>
                <a:gd name="connsiteX2" fmla="*/ 4876800 w 4876800"/>
                <a:gd name="connsiteY2" fmla="*/ 90546 h 614421"/>
                <a:gd name="connsiteX0" fmla="*/ 0 w 5248275"/>
                <a:gd name="connsiteY0" fmla="*/ 1989372 h 1989372"/>
                <a:gd name="connsiteX1" fmla="*/ 2286000 w 5248275"/>
                <a:gd name="connsiteY1" fmla="*/ 1513122 h 1989372"/>
                <a:gd name="connsiteX2" fmla="*/ 5248275 w 5248275"/>
                <a:gd name="connsiteY2" fmla="*/ 17697 h 1989372"/>
                <a:gd name="connsiteX0" fmla="*/ 0 w 5248275"/>
                <a:gd name="connsiteY0" fmla="*/ 1971675 h 1971675"/>
                <a:gd name="connsiteX1" fmla="*/ 2286000 w 5248275"/>
                <a:gd name="connsiteY1" fmla="*/ 1495425 h 1971675"/>
                <a:gd name="connsiteX2" fmla="*/ 5248275 w 5248275"/>
                <a:gd name="connsiteY2" fmla="*/ 0 h 1971675"/>
                <a:gd name="connsiteX0" fmla="*/ 0 w 5010150"/>
                <a:gd name="connsiteY0" fmla="*/ 2019300 h 2019300"/>
                <a:gd name="connsiteX1" fmla="*/ 2286000 w 5010150"/>
                <a:gd name="connsiteY1" fmla="*/ 1543050 h 2019300"/>
                <a:gd name="connsiteX2" fmla="*/ 5010150 w 5010150"/>
                <a:gd name="connsiteY2" fmla="*/ 0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10150" h="2019300">
                  <a:moveTo>
                    <a:pt x="0" y="2019300"/>
                  </a:moveTo>
                  <a:cubicBezTo>
                    <a:pt x="754856" y="1825625"/>
                    <a:pt x="1450975" y="1879600"/>
                    <a:pt x="2286000" y="1543050"/>
                  </a:cubicBezTo>
                  <a:cubicBezTo>
                    <a:pt x="3121025" y="1206500"/>
                    <a:pt x="4355306" y="746125"/>
                    <a:pt x="5010150" y="0"/>
                  </a:cubicBezTo>
                </a:path>
              </a:pathLst>
            </a:custGeom>
            <a:ln w="5715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2463361" y="1700158"/>
              <a:ext cx="26361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chemeClr val="accent6">
                      <a:lumMod val="75000"/>
                    </a:schemeClr>
                  </a:solidFill>
                </a:rPr>
                <a:t>Autorisation de démarrage du grafcet de TACHE SP1</a:t>
              </a:r>
              <a:endParaRPr lang="fr-FR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ZoneTexte 20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68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34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2921478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4716277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grpSp>
        <p:nvGrpSpPr>
          <p:cNvPr id="20" name="Groupe 19"/>
          <p:cNvGrpSpPr/>
          <p:nvPr/>
        </p:nvGrpSpPr>
        <p:grpSpPr>
          <a:xfrm>
            <a:off x="9324975" y="2790458"/>
            <a:ext cx="2696235" cy="2886442"/>
            <a:chOff x="9324975" y="2790458"/>
            <a:chExt cx="2696235" cy="2886442"/>
          </a:xfrm>
        </p:grpSpPr>
        <p:sp>
          <p:nvSpPr>
            <p:cNvPr id="21" name="Accolade fermante 20"/>
            <p:cNvSpPr/>
            <p:nvPr/>
          </p:nvSpPr>
          <p:spPr>
            <a:xfrm>
              <a:off x="9324975" y="2790458"/>
              <a:ext cx="295275" cy="2886442"/>
            </a:xfrm>
            <a:prstGeom prst="rightBrace">
              <a:avLst/>
            </a:prstGeom>
            <a:ln>
              <a:solidFill>
                <a:srgbClr val="AB63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783569" y="3603356"/>
              <a:ext cx="2237641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dirty="0" smtClean="0">
                  <a:solidFill>
                    <a:srgbClr val="AB6305"/>
                  </a:solidFill>
                </a:rPr>
                <a:t>Les actions la tâche SP1 s’exécutent pendant ce temps GCT est bloqué à l’étape 11</a:t>
              </a:r>
              <a:endParaRPr lang="fr-FR" dirty="0">
                <a:solidFill>
                  <a:srgbClr val="AB630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518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35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2921478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4716277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340751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9324975" y="2790458"/>
            <a:ext cx="2696235" cy="2886442"/>
            <a:chOff x="9324975" y="2790458"/>
            <a:chExt cx="2696235" cy="2886442"/>
          </a:xfrm>
        </p:grpSpPr>
        <p:sp>
          <p:nvSpPr>
            <p:cNvPr id="23" name="Accolade fermante 22"/>
            <p:cNvSpPr/>
            <p:nvPr/>
          </p:nvSpPr>
          <p:spPr>
            <a:xfrm>
              <a:off x="9324975" y="2790458"/>
              <a:ext cx="295275" cy="2886442"/>
            </a:xfrm>
            <a:prstGeom prst="rightBrace">
              <a:avLst/>
            </a:prstGeom>
            <a:ln>
              <a:solidFill>
                <a:srgbClr val="AB63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783569" y="3603356"/>
              <a:ext cx="2237641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dirty="0" smtClean="0">
                  <a:solidFill>
                    <a:srgbClr val="AB6305"/>
                  </a:solidFill>
                </a:rPr>
                <a:t>Les actions la tâche SP1 s’exécutent pendant ce temps GCT est bloqué à l’étape 11</a:t>
              </a:r>
              <a:endParaRPr lang="fr-FR" dirty="0">
                <a:solidFill>
                  <a:srgbClr val="AB630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625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36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3865921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4716277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340751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9324975" y="2790458"/>
            <a:ext cx="2696235" cy="2886442"/>
            <a:chOff x="9324975" y="2790458"/>
            <a:chExt cx="2696235" cy="2886442"/>
          </a:xfrm>
        </p:grpSpPr>
        <p:sp>
          <p:nvSpPr>
            <p:cNvPr id="23" name="Accolade fermante 22"/>
            <p:cNvSpPr/>
            <p:nvPr/>
          </p:nvSpPr>
          <p:spPr>
            <a:xfrm>
              <a:off x="9324975" y="2790458"/>
              <a:ext cx="295275" cy="2886442"/>
            </a:xfrm>
            <a:prstGeom prst="rightBrace">
              <a:avLst/>
            </a:prstGeom>
            <a:ln>
              <a:solidFill>
                <a:srgbClr val="AB63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783569" y="3603356"/>
              <a:ext cx="2237641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dirty="0" smtClean="0">
                  <a:solidFill>
                    <a:srgbClr val="AB6305"/>
                  </a:solidFill>
                </a:rPr>
                <a:t>Les actions la tâche SP1 s’exécutent pendant ce temps GCT est bloqué à l’étape 11</a:t>
              </a:r>
              <a:endParaRPr lang="fr-FR" dirty="0">
                <a:solidFill>
                  <a:srgbClr val="AB630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88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37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3865921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4716277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4249064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9324975" y="2790458"/>
            <a:ext cx="2696235" cy="2886442"/>
            <a:chOff x="9324975" y="2790458"/>
            <a:chExt cx="2696235" cy="2886442"/>
          </a:xfrm>
        </p:grpSpPr>
        <p:sp>
          <p:nvSpPr>
            <p:cNvPr id="19" name="Accolade fermante 18"/>
            <p:cNvSpPr/>
            <p:nvPr/>
          </p:nvSpPr>
          <p:spPr>
            <a:xfrm>
              <a:off x="9324975" y="2790458"/>
              <a:ext cx="295275" cy="2886442"/>
            </a:xfrm>
            <a:prstGeom prst="rightBrace">
              <a:avLst/>
            </a:prstGeom>
            <a:ln>
              <a:solidFill>
                <a:srgbClr val="AB63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783569" y="3603356"/>
              <a:ext cx="2237641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dirty="0" smtClean="0">
                  <a:solidFill>
                    <a:srgbClr val="AB6305"/>
                  </a:solidFill>
                </a:rPr>
                <a:t>Les actions la tâche SP1 s’exécutent pendant ce temps GCT est bloqué à l’étape 11</a:t>
              </a:r>
              <a:endParaRPr lang="fr-FR" dirty="0">
                <a:solidFill>
                  <a:srgbClr val="AB630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985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38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4865809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4716277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4249064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9324975" y="2790458"/>
            <a:ext cx="2696235" cy="2886442"/>
            <a:chOff x="9324975" y="2790458"/>
            <a:chExt cx="2696235" cy="2886442"/>
          </a:xfrm>
        </p:grpSpPr>
        <p:sp>
          <p:nvSpPr>
            <p:cNvPr id="19" name="Accolade fermante 18"/>
            <p:cNvSpPr/>
            <p:nvPr/>
          </p:nvSpPr>
          <p:spPr>
            <a:xfrm>
              <a:off x="9324975" y="2790458"/>
              <a:ext cx="295275" cy="2886442"/>
            </a:xfrm>
            <a:prstGeom prst="rightBrace">
              <a:avLst/>
            </a:prstGeom>
            <a:ln>
              <a:solidFill>
                <a:srgbClr val="AB63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783569" y="3603356"/>
              <a:ext cx="2237641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dirty="0" smtClean="0">
                  <a:solidFill>
                    <a:srgbClr val="AB6305"/>
                  </a:solidFill>
                </a:rPr>
                <a:t>Les actions la tâche SP1 s’exécutent pendant ce temps GCT est bloqué à l’étape 11</a:t>
              </a:r>
              <a:endParaRPr lang="fr-FR" dirty="0">
                <a:solidFill>
                  <a:srgbClr val="AB630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036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39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4865809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4716277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5307061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9324975" y="2790458"/>
            <a:ext cx="2696235" cy="2886442"/>
            <a:chOff x="9324975" y="2790458"/>
            <a:chExt cx="2696235" cy="2886442"/>
          </a:xfrm>
        </p:grpSpPr>
        <p:sp>
          <p:nvSpPr>
            <p:cNvPr id="19" name="Accolade fermante 18"/>
            <p:cNvSpPr/>
            <p:nvPr/>
          </p:nvSpPr>
          <p:spPr>
            <a:xfrm>
              <a:off x="9324975" y="2790458"/>
              <a:ext cx="295275" cy="2886442"/>
            </a:xfrm>
            <a:prstGeom prst="rightBrace">
              <a:avLst/>
            </a:prstGeom>
            <a:ln>
              <a:solidFill>
                <a:srgbClr val="AB630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783569" y="3603356"/>
              <a:ext cx="2237641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dirty="0" smtClean="0">
                  <a:solidFill>
                    <a:srgbClr val="AB6305"/>
                  </a:solidFill>
                </a:rPr>
                <a:t>Les actions la tâche SP1 s’exécutent pendant ce temps GCT est bloqué à l’étape 11</a:t>
              </a:r>
              <a:endParaRPr lang="fr-FR" dirty="0">
                <a:solidFill>
                  <a:srgbClr val="AB630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561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64974" y="2512710"/>
            <a:ext cx="9144000" cy="1655762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sz="4000" b="1" dirty="0" smtClean="0"/>
              <a:t>Méthode de synchronisation </a:t>
            </a:r>
          </a:p>
          <a:p>
            <a:r>
              <a:rPr lang="fr-FR" sz="4000" b="1" dirty="0" smtClean="0"/>
              <a:t>en appel simple</a:t>
            </a:r>
            <a:endParaRPr lang="fr-FR" sz="4000" b="1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241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40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57557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472315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5307061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614661" y="5633950"/>
            <a:ext cx="22376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AB6305"/>
                </a:solidFill>
              </a:rPr>
              <a:t>Plus d’actions =&gt; La tâche est terminée</a:t>
            </a:r>
            <a:endParaRPr lang="fr-FR" dirty="0">
              <a:solidFill>
                <a:srgbClr val="AB63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55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41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57557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4824663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5307061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4033936" y="4833698"/>
            <a:ext cx="3606635" cy="1127100"/>
            <a:chOff x="2934483" y="1520523"/>
            <a:chExt cx="3606635" cy="1127100"/>
          </a:xfrm>
        </p:grpSpPr>
        <p:sp>
          <p:nvSpPr>
            <p:cNvPr id="23" name="Forme libre 22"/>
            <p:cNvSpPr/>
            <p:nvPr/>
          </p:nvSpPr>
          <p:spPr>
            <a:xfrm>
              <a:off x="2934483" y="1967193"/>
              <a:ext cx="3606635" cy="680430"/>
            </a:xfrm>
            <a:custGeom>
              <a:avLst/>
              <a:gdLst>
                <a:gd name="connsiteX0" fmla="*/ 0 w 4657725"/>
                <a:gd name="connsiteY0" fmla="*/ 390564 h 390564"/>
                <a:gd name="connsiteX1" fmla="*/ 2286000 w 4657725"/>
                <a:gd name="connsiteY1" fmla="*/ 39 h 390564"/>
                <a:gd name="connsiteX2" fmla="*/ 4657725 w 4657725"/>
                <a:gd name="connsiteY2" fmla="*/ 371514 h 390564"/>
                <a:gd name="connsiteX0" fmla="*/ 0 w 4876800"/>
                <a:gd name="connsiteY0" fmla="*/ 594764 h 594764"/>
                <a:gd name="connsiteX1" fmla="*/ 2286000 w 4876800"/>
                <a:gd name="connsiteY1" fmla="*/ 204239 h 594764"/>
                <a:gd name="connsiteX2" fmla="*/ 4876800 w 4876800"/>
                <a:gd name="connsiteY2" fmla="*/ 70889 h 594764"/>
                <a:gd name="connsiteX0" fmla="*/ 0 w 4876800"/>
                <a:gd name="connsiteY0" fmla="*/ 614421 h 614421"/>
                <a:gd name="connsiteX1" fmla="*/ 2286000 w 4876800"/>
                <a:gd name="connsiteY1" fmla="*/ 138171 h 614421"/>
                <a:gd name="connsiteX2" fmla="*/ 4876800 w 4876800"/>
                <a:gd name="connsiteY2" fmla="*/ 90546 h 614421"/>
                <a:gd name="connsiteX0" fmla="*/ 0 w 4657725"/>
                <a:gd name="connsiteY0" fmla="*/ 634244 h 634244"/>
                <a:gd name="connsiteX1" fmla="*/ 2066925 w 4657725"/>
                <a:gd name="connsiteY1" fmla="*/ 138944 h 634244"/>
                <a:gd name="connsiteX2" fmla="*/ 4657725 w 4657725"/>
                <a:gd name="connsiteY2" fmla="*/ 91319 h 634244"/>
                <a:gd name="connsiteX0" fmla="*/ 0 w 4556600"/>
                <a:gd name="connsiteY0" fmla="*/ 587430 h 587430"/>
                <a:gd name="connsiteX1" fmla="*/ 2066925 w 4556600"/>
                <a:gd name="connsiteY1" fmla="*/ 92130 h 587430"/>
                <a:gd name="connsiteX2" fmla="*/ 4556600 w 4556600"/>
                <a:gd name="connsiteY2" fmla="*/ 111180 h 587430"/>
                <a:gd name="connsiteX0" fmla="*/ 0 w 3913076"/>
                <a:gd name="connsiteY0" fmla="*/ 11694 h 2661700"/>
                <a:gd name="connsiteX1" fmla="*/ 1423401 w 3913076"/>
                <a:gd name="connsiteY1" fmla="*/ 2507244 h 2661700"/>
                <a:gd name="connsiteX2" fmla="*/ 3913076 w 3913076"/>
                <a:gd name="connsiteY2" fmla="*/ 2526294 h 2661700"/>
                <a:gd name="connsiteX0" fmla="*/ 0 w 3913076"/>
                <a:gd name="connsiteY0" fmla="*/ 19949 h 2534549"/>
                <a:gd name="connsiteX1" fmla="*/ 2076118 w 3913076"/>
                <a:gd name="connsiteY1" fmla="*/ 1515374 h 2534549"/>
                <a:gd name="connsiteX2" fmla="*/ 3913076 w 3913076"/>
                <a:gd name="connsiteY2" fmla="*/ 2534549 h 2534549"/>
                <a:gd name="connsiteX0" fmla="*/ 0 w 3747599"/>
                <a:gd name="connsiteY0" fmla="*/ 19838 h 2543963"/>
                <a:gd name="connsiteX1" fmla="*/ 1910641 w 3747599"/>
                <a:gd name="connsiteY1" fmla="*/ 1524788 h 2543963"/>
                <a:gd name="connsiteX2" fmla="*/ 3747599 w 3747599"/>
                <a:gd name="connsiteY2" fmla="*/ 2543963 h 2543963"/>
                <a:gd name="connsiteX0" fmla="*/ 0 w 3913076"/>
                <a:gd name="connsiteY0" fmla="*/ 446411 h 1036961"/>
                <a:gd name="connsiteX1" fmla="*/ 2076118 w 3913076"/>
                <a:gd name="connsiteY1" fmla="*/ 17786 h 1036961"/>
                <a:gd name="connsiteX2" fmla="*/ 3913076 w 3913076"/>
                <a:gd name="connsiteY2" fmla="*/ 1036961 h 1036961"/>
                <a:gd name="connsiteX0" fmla="*/ 0 w 3913076"/>
                <a:gd name="connsiteY0" fmla="*/ 73704 h 664254"/>
                <a:gd name="connsiteX1" fmla="*/ 1965800 w 3913076"/>
                <a:gd name="connsiteY1" fmla="*/ 216579 h 664254"/>
                <a:gd name="connsiteX2" fmla="*/ 3913076 w 3913076"/>
                <a:gd name="connsiteY2" fmla="*/ 664254 h 664254"/>
                <a:gd name="connsiteX0" fmla="*/ 0 w 3480996"/>
                <a:gd name="connsiteY0" fmla="*/ 70830 h 680430"/>
                <a:gd name="connsiteX1" fmla="*/ 1533720 w 3480996"/>
                <a:gd name="connsiteY1" fmla="*/ 232755 h 680430"/>
                <a:gd name="connsiteX2" fmla="*/ 3480996 w 3480996"/>
                <a:gd name="connsiteY2" fmla="*/ 680430 h 680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80996" h="680430">
                  <a:moveTo>
                    <a:pt x="0" y="70830"/>
                  </a:moveTo>
                  <a:cubicBezTo>
                    <a:pt x="754856" y="-122845"/>
                    <a:pt x="953554" y="131155"/>
                    <a:pt x="1533720" y="232755"/>
                  </a:cubicBezTo>
                  <a:cubicBezTo>
                    <a:pt x="2113886" y="334355"/>
                    <a:pt x="2683277" y="493105"/>
                    <a:pt x="3480996" y="680430"/>
                  </a:cubicBezTo>
                </a:path>
              </a:pathLst>
            </a:custGeom>
            <a:ln w="57150">
              <a:solidFill>
                <a:srgbClr val="2341D6"/>
              </a:solidFill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3720572" y="1520523"/>
              <a:ext cx="21960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2341D6"/>
                  </a:solidFill>
                </a:rPr>
                <a:t>Compte rendu de fin de tâche SP1</a:t>
              </a:r>
              <a:endParaRPr lang="fr-FR" dirty="0">
                <a:solidFill>
                  <a:srgbClr val="2341D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582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42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57557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5697168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5307061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44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43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57557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5727061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5307061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607716" y="519859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3441905" y="5727061"/>
            <a:ext cx="4568660" cy="1034193"/>
            <a:chOff x="2421804" y="1861463"/>
            <a:chExt cx="4568660" cy="1034193"/>
          </a:xfrm>
        </p:grpSpPr>
        <p:sp>
          <p:nvSpPr>
            <p:cNvPr id="23" name="Forme libre 22"/>
            <p:cNvSpPr/>
            <p:nvPr/>
          </p:nvSpPr>
          <p:spPr>
            <a:xfrm>
              <a:off x="2421804" y="1861463"/>
              <a:ext cx="4568660" cy="652809"/>
            </a:xfrm>
            <a:custGeom>
              <a:avLst/>
              <a:gdLst>
                <a:gd name="connsiteX0" fmla="*/ 0 w 4657725"/>
                <a:gd name="connsiteY0" fmla="*/ 390564 h 390564"/>
                <a:gd name="connsiteX1" fmla="*/ 2286000 w 4657725"/>
                <a:gd name="connsiteY1" fmla="*/ 39 h 390564"/>
                <a:gd name="connsiteX2" fmla="*/ 4657725 w 4657725"/>
                <a:gd name="connsiteY2" fmla="*/ 371514 h 390564"/>
                <a:gd name="connsiteX0" fmla="*/ 0 w 4876800"/>
                <a:gd name="connsiteY0" fmla="*/ 594764 h 594764"/>
                <a:gd name="connsiteX1" fmla="*/ 2286000 w 4876800"/>
                <a:gd name="connsiteY1" fmla="*/ 204239 h 594764"/>
                <a:gd name="connsiteX2" fmla="*/ 4876800 w 4876800"/>
                <a:gd name="connsiteY2" fmla="*/ 70889 h 594764"/>
                <a:gd name="connsiteX0" fmla="*/ 0 w 4876800"/>
                <a:gd name="connsiteY0" fmla="*/ 614421 h 614421"/>
                <a:gd name="connsiteX1" fmla="*/ 2286000 w 4876800"/>
                <a:gd name="connsiteY1" fmla="*/ 138171 h 614421"/>
                <a:gd name="connsiteX2" fmla="*/ 4876800 w 4876800"/>
                <a:gd name="connsiteY2" fmla="*/ 90546 h 614421"/>
                <a:gd name="connsiteX0" fmla="*/ 0 w 4657725"/>
                <a:gd name="connsiteY0" fmla="*/ 634244 h 634244"/>
                <a:gd name="connsiteX1" fmla="*/ 2066925 w 4657725"/>
                <a:gd name="connsiteY1" fmla="*/ 138944 h 634244"/>
                <a:gd name="connsiteX2" fmla="*/ 4657725 w 4657725"/>
                <a:gd name="connsiteY2" fmla="*/ 91319 h 634244"/>
                <a:gd name="connsiteX0" fmla="*/ 0 w 4556600"/>
                <a:gd name="connsiteY0" fmla="*/ 587430 h 587430"/>
                <a:gd name="connsiteX1" fmla="*/ 2066925 w 4556600"/>
                <a:gd name="connsiteY1" fmla="*/ 92130 h 587430"/>
                <a:gd name="connsiteX2" fmla="*/ 4556600 w 4556600"/>
                <a:gd name="connsiteY2" fmla="*/ 111180 h 587430"/>
                <a:gd name="connsiteX0" fmla="*/ 0 w 3913076"/>
                <a:gd name="connsiteY0" fmla="*/ 11694 h 2661700"/>
                <a:gd name="connsiteX1" fmla="*/ 1423401 w 3913076"/>
                <a:gd name="connsiteY1" fmla="*/ 2507244 h 2661700"/>
                <a:gd name="connsiteX2" fmla="*/ 3913076 w 3913076"/>
                <a:gd name="connsiteY2" fmla="*/ 2526294 h 2661700"/>
                <a:gd name="connsiteX0" fmla="*/ 0 w 3913076"/>
                <a:gd name="connsiteY0" fmla="*/ 19949 h 2534549"/>
                <a:gd name="connsiteX1" fmla="*/ 2076118 w 3913076"/>
                <a:gd name="connsiteY1" fmla="*/ 1515374 h 2534549"/>
                <a:gd name="connsiteX2" fmla="*/ 3913076 w 3913076"/>
                <a:gd name="connsiteY2" fmla="*/ 2534549 h 2534549"/>
                <a:gd name="connsiteX0" fmla="*/ 0 w 3747599"/>
                <a:gd name="connsiteY0" fmla="*/ 19838 h 2543963"/>
                <a:gd name="connsiteX1" fmla="*/ 1910641 w 3747599"/>
                <a:gd name="connsiteY1" fmla="*/ 1524788 h 2543963"/>
                <a:gd name="connsiteX2" fmla="*/ 3747599 w 3747599"/>
                <a:gd name="connsiteY2" fmla="*/ 2543963 h 2543963"/>
                <a:gd name="connsiteX0" fmla="*/ 0 w 4161293"/>
                <a:gd name="connsiteY0" fmla="*/ 19542 h 2410317"/>
                <a:gd name="connsiteX1" fmla="*/ 1910641 w 4161293"/>
                <a:gd name="connsiteY1" fmla="*/ 1524492 h 2410317"/>
                <a:gd name="connsiteX2" fmla="*/ 4161293 w 4161293"/>
                <a:gd name="connsiteY2" fmla="*/ 2410317 h 2410317"/>
                <a:gd name="connsiteX0" fmla="*/ 0 w 4409509"/>
                <a:gd name="connsiteY0" fmla="*/ 354197 h 906647"/>
                <a:gd name="connsiteX1" fmla="*/ 2158857 w 4409509"/>
                <a:gd name="connsiteY1" fmla="*/ 20822 h 906647"/>
                <a:gd name="connsiteX2" fmla="*/ 4409509 w 4409509"/>
                <a:gd name="connsiteY2" fmla="*/ 906647 h 906647"/>
                <a:gd name="connsiteX0" fmla="*/ 0 w 4409509"/>
                <a:gd name="connsiteY0" fmla="*/ 100359 h 652809"/>
                <a:gd name="connsiteX1" fmla="*/ 2232403 w 4409509"/>
                <a:gd name="connsiteY1" fmla="*/ 128934 h 652809"/>
                <a:gd name="connsiteX2" fmla="*/ 4409509 w 4409509"/>
                <a:gd name="connsiteY2" fmla="*/ 652809 h 652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09509" h="652809">
                  <a:moveTo>
                    <a:pt x="0" y="100359"/>
                  </a:moveTo>
                  <a:cubicBezTo>
                    <a:pt x="754856" y="-93316"/>
                    <a:pt x="1497485" y="36859"/>
                    <a:pt x="2232403" y="128934"/>
                  </a:cubicBezTo>
                  <a:cubicBezTo>
                    <a:pt x="2967321" y="221009"/>
                    <a:pt x="3611790" y="465484"/>
                    <a:pt x="4409509" y="652809"/>
                  </a:cubicBezTo>
                </a:path>
              </a:pathLst>
            </a:custGeom>
            <a:ln w="57150">
              <a:solidFill>
                <a:srgbClr val="FFA00B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3491389" y="1972326"/>
              <a:ext cx="228517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FFA00B"/>
                  </a:solidFill>
                </a:rPr>
                <a:t>Accusé réception -&gt; Autorisation de retour à l’étape initiale</a:t>
              </a:r>
              <a:endParaRPr lang="fr-FR" dirty="0">
                <a:solidFill>
                  <a:srgbClr val="FFA00B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679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44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19628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5753237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5307061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30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45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19628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79328" y="236763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5753237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5307061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607716" y="6138248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11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681" y="1449375"/>
            <a:ext cx="2331788" cy="51975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82" y="1523975"/>
            <a:ext cx="2491650" cy="51975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46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4800" y="315531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791575" y="2421126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07614" y="5935441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SYNC</a:t>
            </a:r>
            <a:endParaRPr lang="fr-FR" dirty="0"/>
          </a:p>
        </p:txBody>
      </p:sp>
      <p:sp>
        <p:nvSpPr>
          <p:cNvPr id="44" name="Explosion 1 43"/>
          <p:cNvSpPr/>
          <p:nvPr/>
        </p:nvSpPr>
        <p:spPr>
          <a:xfrm>
            <a:off x="7614243" y="196280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3531516" y="3285885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9261" y="5286286"/>
            <a:ext cx="52450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5S1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2922686" y="1876562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16079" y="5307061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791575" y="6204212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= 1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607716" y="5189070"/>
            <a:ext cx="7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= 0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55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47</a:t>
            </a:fld>
            <a:endParaRPr lang="fr-FR"/>
          </a:p>
        </p:txBody>
      </p:sp>
      <p:sp>
        <p:nvSpPr>
          <p:cNvPr id="16" name="Sous-titre 2"/>
          <p:cNvSpPr txBox="1">
            <a:spLocks/>
          </p:cNvSpPr>
          <p:nvPr/>
        </p:nvSpPr>
        <p:spPr>
          <a:xfrm>
            <a:off x="1209675" y="1590675"/>
            <a:ext cx="9299299" cy="25777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4000" b="1" dirty="0" smtClean="0"/>
              <a:t>Conclusion</a:t>
            </a:r>
          </a:p>
          <a:p>
            <a:pPr marL="0" indent="0">
              <a:buNone/>
            </a:pPr>
            <a:endParaRPr lang="fr-FR" sz="4000" b="1" dirty="0" smtClean="0"/>
          </a:p>
          <a:p>
            <a:pPr marL="0" indent="0">
              <a:buNone/>
            </a:pPr>
            <a:r>
              <a:rPr lang="fr-FR" sz="2900" dirty="0" smtClean="0"/>
              <a:t>La méthode de la demi poignée de main est la plus utilisée</a:t>
            </a:r>
          </a:p>
          <a:p>
            <a:pPr marL="0" indent="0">
              <a:buNone/>
            </a:pPr>
            <a:endParaRPr lang="fr-FR" sz="2900" dirty="0" smtClean="0"/>
          </a:p>
          <a:p>
            <a:pPr marL="0" indent="0">
              <a:buNone/>
            </a:pPr>
            <a:r>
              <a:rPr lang="fr-FR" sz="2900" dirty="0" smtClean="0"/>
              <a:t>Il existe d’autres méthodes (voir fiches de cours macro étape et encapsulation)</a:t>
            </a:r>
          </a:p>
        </p:txBody>
      </p:sp>
    </p:spTree>
    <p:extLst>
      <p:ext uri="{BB962C8B-B14F-4D97-AF65-F5344CB8AC3E}">
        <p14:creationId xmlns:p14="http://schemas.microsoft.com/office/powerpoint/2010/main" val="96406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5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706" y="2096014"/>
            <a:ext cx="2728688" cy="3025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250" y="1372114"/>
            <a:ext cx="2072700" cy="42735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200150" y="323849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Cahier des charges :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6219825" y="3070714"/>
            <a:ext cx="466725" cy="438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6764832" y="2737274"/>
            <a:ext cx="5295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=&gt; Pour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autoriser le démarrage du grafcet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ESCLAVE, la réceptivité est contrôlée par le bit étape X1 du grafcet MAITRE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1666875" y="1908431"/>
            <a:ext cx="4657725" cy="1290508"/>
            <a:chOff x="1666875" y="1908431"/>
            <a:chExt cx="4657725" cy="1290508"/>
          </a:xfrm>
        </p:grpSpPr>
        <p:sp>
          <p:nvSpPr>
            <p:cNvPr id="10" name="Forme libre 9"/>
            <p:cNvSpPr/>
            <p:nvPr/>
          </p:nvSpPr>
          <p:spPr>
            <a:xfrm>
              <a:off x="1666875" y="2808375"/>
              <a:ext cx="4657725" cy="390564"/>
            </a:xfrm>
            <a:custGeom>
              <a:avLst/>
              <a:gdLst>
                <a:gd name="connsiteX0" fmla="*/ 0 w 4657725"/>
                <a:gd name="connsiteY0" fmla="*/ 390564 h 390564"/>
                <a:gd name="connsiteX1" fmla="*/ 2286000 w 4657725"/>
                <a:gd name="connsiteY1" fmla="*/ 39 h 390564"/>
                <a:gd name="connsiteX2" fmla="*/ 4657725 w 4657725"/>
                <a:gd name="connsiteY2" fmla="*/ 371514 h 390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57725" h="390564">
                  <a:moveTo>
                    <a:pt x="0" y="390564"/>
                  </a:moveTo>
                  <a:cubicBezTo>
                    <a:pt x="754856" y="196889"/>
                    <a:pt x="1509713" y="3214"/>
                    <a:pt x="2286000" y="39"/>
                  </a:cubicBezTo>
                  <a:cubicBezTo>
                    <a:pt x="3062287" y="-3136"/>
                    <a:pt x="3860006" y="184189"/>
                    <a:pt x="4657725" y="371514"/>
                  </a:cubicBezTo>
                </a:path>
              </a:pathLst>
            </a:custGeom>
            <a:ln w="5715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2421497" y="1908431"/>
              <a:ext cx="26361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chemeClr val="accent6">
                      <a:lumMod val="75000"/>
                    </a:schemeClr>
                  </a:solidFill>
                </a:rPr>
                <a:t>Autorisation de démarrage du grafcet ESCLAVE</a:t>
              </a:r>
              <a:endParaRPr lang="fr-FR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6263822" y="3099262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X1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17318" y="1069973"/>
            <a:ext cx="189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Grafcet MAITRE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057653" y="1582979"/>
            <a:ext cx="189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Grafcet ESCLAVE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1200150" y="657673"/>
            <a:ext cx="2009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Un grafcet </a:t>
            </a:r>
            <a:r>
              <a:rPr lang="fr-FR" dirty="0" smtClean="0"/>
              <a:t>MAITRE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3042950" y="6589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doit contrôler le </a:t>
            </a:r>
            <a:r>
              <a:rPr lang="fr-FR" dirty="0" smtClean="0"/>
              <a:t>démarrage d’un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6133812" y="666368"/>
            <a:ext cx="1689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grafcet </a:t>
            </a:r>
            <a:r>
              <a:rPr lang="fr-FR" dirty="0" smtClean="0"/>
              <a:t>ESCLAVE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7732815" y="679882"/>
            <a:ext cx="4327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lorsque le grafcet MAITRE arrive a l’étape X1</a:t>
            </a:r>
          </a:p>
        </p:txBody>
      </p:sp>
    </p:spTree>
    <p:extLst>
      <p:ext uri="{BB962C8B-B14F-4D97-AF65-F5344CB8AC3E}">
        <p14:creationId xmlns:p14="http://schemas.microsoft.com/office/powerpoint/2010/main" val="91947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6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706" y="2096014"/>
            <a:ext cx="2728688" cy="3025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250" y="1372114"/>
            <a:ext cx="2072700" cy="42735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19825" y="3070714"/>
            <a:ext cx="466725" cy="438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6263822" y="3099262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X1 </a:t>
            </a:r>
            <a:r>
              <a:rPr lang="fr-FR" b="1" dirty="0" smtClean="0">
                <a:solidFill>
                  <a:srgbClr val="C00000"/>
                </a:solidFill>
              </a:rPr>
              <a:t>= 0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17318" y="1069973"/>
            <a:ext cx="189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Grafcet MAITRE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057653" y="1582979"/>
            <a:ext cx="189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Grafcet ESCLAVE</a:t>
            </a:r>
            <a:endParaRPr lang="fr-FR" dirty="0"/>
          </a:p>
        </p:txBody>
      </p:sp>
      <p:sp>
        <p:nvSpPr>
          <p:cNvPr id="2" name="Explosion 1 1"/>
          <p:cNvSpPr/>
          <p:nvPr/>
        </p:nvSpPr>
        <p:spPr>
          <a:xfrm>
            <a:off x="1104900" y="1731293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xplosion 1 20"/>
          <p:cNvSpPr/>
          <p:nvPr/>
        </p:nvSpPr>
        <p:spPr>
          <a:xfrm>
            <a:off x="5816710" y="249959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2371725" y="2306976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= 0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209972" y="4351675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= 0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478541" y="3643586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= 0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478541" y="5015186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= 0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200150" y="323849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239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7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706" y="2096014"/>
            <a:ext cx="2728688" cy="3025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250" y="1372114"/>
            <a:ext cx="2072700" cy="42735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19825" y="3070714"/>
            <a:ext cx="466725" cy="438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717318" y="1069973"/>
            <a:ext cx="189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Grafcet MAITRE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057653" y="1582979"/>
            <a:ext cx="189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Grafcet ESCLAVE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2371725" y="2306976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= 1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263822" y="3099262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X1 </a:t>
            </a:r>
            <a:r>
              <a:rPr lang="fr-FR" b="1" dirty="0" smtClean="0">
                <a:solidFill>
                  <a:srgbClr val="C00000"/>
                </a:solidFill>
              </a:rPr>
              <a:t>= 0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4" name="Explosion 1 23"/>
          <p:cNvSpPr/>
          <p:nvPr/>
        </p:nvSpPr>
        <p:spPr>
          <a:xfrm>
            <a:off x="1104900" y="1731293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xplosion 1 24"/>
          <p:cNvSpPr/>
          <p:nvPr/>
        </p:nvSpPr>
        <p:spPr>
          <a:xfrm>
            <a:off x="5816710" y="249959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2478541" y="3643586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= 0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209972" y="4351675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= 0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478541" y="5015186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= 0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200150" y="323849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983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8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706" y="2096014"/>
            <a:ext cx="2728688" cy="3025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250" y="1372114"/>
            <a:ext cx="2072700" cy="42735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19825" y="3070714"/>
            <a:ext cx="466725" cy="438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717318" y="1069973"/>
            <a:ext cx="189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Grafcet MAITRE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057653" y="1582979"/>
            <a:ext cx="189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Grafcet ESCLAVE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2371725" y="2306976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= 1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263822" y="3099262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X1 </a:t>
            </a:r>
            <a:r>
              <a:rPr lang="fr-FR" b="1" dirty="0" smtClean="0">
                <a:solidFill>
                  <a:srgbClr val="C00000"/>
                </a:solidFill>
              </a:rPr>
              <a:t>= 0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4" name="Explosion 1 23"/>
          <p:cNvSpPr/>
          <p:nvPr/>
        </p:nvSpPr>
        <p:spPr>
          <a:xfrm>
            <a:off x="1104900" y="3014585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xplosion 1 24"/>
          <p:cNvSpPr/>
          <p:nvPr/>
        </p:nvSpPr>
        <p:spPr>
          <a:xfrm>
            <a:off x="5816710" y="249959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2478541" y="3634061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= 0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209972" y="4351675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= 0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478541" y="5015186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= 0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200150" y="323849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711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D25C-3810-407A-BCC7-AE4F5985548F}" type="slidenum">
              <a:rPr lang="fr-FR" smtClean="0"/>
              <a:t>9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706" y="2096014"/>
            <a:ext cx="2728688" cy="3025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250" y="1372114"/>
            <a:ext cx="2072700" cy="42735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19825" y="3070714"/>
            <a:ext cx="466725" cy="438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717318" y="1069973"/>
            <a:ext cx="189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Grafcet MAITRE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057653" y="1582979"/>
            <a:ext cx="189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Grafcet ESCLAVE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2371725" y="2306976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= 1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263822" y="3099262"/>
            <a:ext cx="9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X1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= 1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Explosion 1 23"/>
          <p:cNvSpPr/>
          <p:nvPr/>
        </p:nvSpPr>
        <p:spPr>
          <a:xfrm>
            <a:off x="1104900" y="3014585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xplosion 1 24"/>
          <p:cNvSpPr/>
          <p:nvPr/>
        </p:nvSpPr>
        <p:spPr>
          <a:xfrm>
            <a:off x="5816710" y="2499590"/>
            <a:ext cx="381000" cy="364407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2478541" y="3634061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= 0</a:t>
            </a:r>
            <a:endParaRPr lang="fr-FR" b="1" dirty="0">
              <a:solidFill>
                <a:srgbClr val="C00000"/>
              </a:solidFill>
            </a:endParaRPr>
          </a:p>
        </p:txBody>
      </p:sp>
      <p:grpSp>
        <p:nvGrpSpPr>
          <p:cNvPr id="35" name="Groupe 34"/>
          <p:cNvGrpSpPr/>
          <p:nvPr/>
        </p:nvGrpSpPr>
        <p:grpSpPr>
          <a:xfrm>
            <a:off x="1666875" y="1908431"/>
            <a:ext cx="4657725" cy="1290508"/>
            <a:chOff x="1666875" y="1908431"/>
            <a:chExt cx="4657725" cy="1290508"/>
          </a:xfrm>
        </p:grpSpPr>
        <p:sp>
          <p:nvSpPr>
            <p:cNvPr id="36" name="Forme libre 35"/>
            <p:cNvSpPr/>
            <p:nvPr/>
          </p:nvSpPr>
          <p:spPr>
            <a:xfrm>
              <a:off x="1666875" y="2808375"/>
              <a:ext cx="4657725" cy="390564"/>
            </a:xfrm>
            <a:custGeom>
              <a:avLst/>
              <a:gdLst>
                <a:gd name="connsiteX0" fmla="*/ 0 w 4657725"/>
                <a:gd name="connsiteY0" fmla="*/ 390564 h 390564"/>
                <a:gd name="connsiteX1" fmla="*/ 2286000 w 4657725"/>
                <a:gd name="connsiteY1" fmla="*/ 39 h 390564"/>
                <a:gd name="connsiteX2" fmla="*/ 4657725 w 4657725"/>
                <a:gd name="connsiteY2" fmla="*/ 371514 h 390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57725" h="390564">
                  <a:moveTo>
                    <a:pt x="0" y="390564"/>
                  </a:moveTo>
                  <a:cubicBezTo>
                    <a:pt x="754856" y="196889"/>
                    <a:pt x="1509713" y="3214"/>
                    <a:pt x="2286000" y="39"/>
                  </a:cubicBezTo>
                  <a:cubicBezTo>
                    <a:pt x="3062287" y="-3136"/>
                    <a:pt x="3860006" y="184189"/>
                    <a:pt x="4657725" y="371514"/>
                  </a:cubicBezTo>
                </a:path>
              </a:pathLst>
            </a:custGeom>
            <a:ln w="5715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2421497" y="1908431"/>
              <a:ext cx="26361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chemeClr val="accent6">
                      <a:lumMod val="75000"/>
                    </a:schemeClr>
                  </a:solidFill>
                </a:rPr>
                <a:t>Autorisation de démarrage du grafcet ESCLAVE</a:t>
              </a:r>
              <a:endParaRPr lang="fr-FR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38" name="ZoneTexte 37"/>
          <p:cNvSpPr txBox="1"/>
          <p:nvPr/>
        </p:nvSpPr>
        <p:spPr>
          <a:xfrm>
            <a:off x="7209972" y="4351675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= 0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2478541" y="5015186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= 0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200150" y="323849"/>
            <a:ext cx="100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592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1287</Words>
  <Application>Microsoft Office PowerPoint</Application>
  <PresentationFormat>Grand écran</PresentationFormat>
  <Paragraphs>455</Paragraphs>
  <Slides>47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47</vt:i4>
      </vt:variant>
    </vt:vector>
  </HeadingPairs>
  <TitlesOfParts>
    <vt:vector size="53" baseType="lpstr">
      <vt:lpstr>Arial</vt:lpstr>
      <vt:lpstr>Calibri</vt:lpstr>
      <vt:lpstr>Calibri Light</vt:lpstr>
      <vt:lpstr>Comic Sans MS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Compte Microsoft</dc:creator>
  <cp:lastModifiedBy>Compte Microsoft</cp:lastModifiedBy>
  <cp:revision>51</cp:revision>
  <dcterms:created xsi:type="dcterms:W3CDTF">2022-12-27T16:33:33Z</dcterms:created>
  <dcterms:modified xsi:type="dcterms:W3CDTF">2022-12-27T23:22:12Z</dcterms:modified>
</cp:coreProperties>
</file>